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1" r:id="rId1"/>
  </p:sldMasterIdLst>
  <p:notesMasterIdLst>
    <p:notesMasterId r:id="rId66"/>
  </p:notesMasterIdLst>
  <p:handoutMasterIdLst>
    <p:handoutMasterId r:id="rId67"/>
  </p:handoutMasterIdLst>
  <p:sldIdLst>
    <p:sldId id="1237" r:id="rId2"/>
    <p:sldId id="303" r:id="rId3"/>
    <p:sldId id="268" r:id="rId4"/>
    <p:sldId id="271" r:id="rId5"/>
    <p:sldId id="274" r:id="rId6"/>
    <p:sldId id="307" r:id="rId7"/>
    <p:sldId id="277" r:id="rId8"/>
    <p:sldId id="278" r:id="rId9"/>
    <p:sldId id="279" r:id="rId10"/>
    <p:sldId id="280" r:id="rId11"/>
    <p:sldId id="314" r:id="rId12"/>
    <p:sldId id="283" r:id="rId13"/>
    <p:sldId id="284" r:id="rId14"/>
    <p:sldId id="285" r:id="rId15"/>
    <p:sldId id="286" r:id="rId16"/>
    <p:sldId id="321" r:id="rId17"/>
    <p:sldId id="296" r:id="rId18"/>
    <p:sldId id="309" r:id="rId19"/>
    <p:sldId id="1242" r:id="rId20"/>
    <p:sldId id="299" r:id="rId21"/>
    <p:sldId id="1229" r:id="rId22"/>
    <p:sldId id="905" r:id="rId23"/>
    <p:sldId id="902" r:id="rId24"/>
    <p:sldId id="903" r:id="rId25"/>
    <p:sldId id="904" r:id="rId26"/>
    <p:sldId id="1231" r:id="rId27"/>
    <p:sldId id="1232" r:id="rId28"/>
    <p:sldId id="1233" r:id="rId29"/>
    <p:sldId id="1255" r:id="rId30"/>
    <p:sldId id="1230" r:id="rId31"/>
    <p:sldId id="1243" r:id="rId32"/>
    <p:sldId id="381" r:id="rId33"/>
    <p:sldId id="392" r:id="rId34"/>
    <p:sldId id="1244" r:id="rId35"/>
    <p:sldId id="1245" r:id="rId36"/>
    <p:sldId id="1246" r:id="rId37"/>
    <p:sldId id="907" r:id="rId38"/>
    <p:sldId id="394" r:id="rId39"/>
    <p:sldId id="395" r:id="rId40"/>
    <p:sldId id="396" r:id="rId41"/>
    <p:sldId id="1253" r:id="rId42"/>
    <p:sldId id="1247" r:id="rId43"/>
    <p:sldId id="397" r:id="rId44"/>
    <p:sldId id="1248" r:id="rId45"/>
    <p:sldId id="398" r:id="rId46"/>
    <p:sldId id="399" r:id="rId47"/>
    <p:sldId id="402" r:id="rId48"/>
    <p:sldId id="401" r:id="rId49"/>
    <p:sldId id="407" r:id="rId50"/>
    <p:sldId id="403" r:id="rId51"/>
    <p:sldId id="406" r:id="rId52"/>
    <p:sldId id="1254" r:id="rId53"/>
    <p:sldId id="1249" r:id="rId54"/>
    <p:sldId id="1250" r:id="rId55"/>
    <p:sldId id="908" r:id="rId56"/>
    <p:sldId id="909" r:id="rId57"/>
    <p:sldId id="1256" r:id="rId58"/>
    <p:sldId id="404" r:id="rId59"/>
    <p:sldId id="1251" r:id="rId60"/>
    <p:sldId id="405" r:id="rId61"/>
    <p:sldId id="1252" r:id="rId62"/>
    <p:sldId id="408" r:id="rId63"/>
    <p:sldId id="1257" r:id="rId64"/>
    <p:sldId id="409" r:id="rId65"/>
  </p:sldIdLst>
  <p:sldSz cx="10160000" cy="57150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20" kern="1200">
        <a:solidFill>
          <a:schemeClr val="tx1"/>
        </a:solidFill>
        <a:latin typeface="Tahoma" charset="0"/>
        <a:ea typeface="+mn-ea"/>
        <a:cs typeface="+mn-cs"/>
      </a:defRPr>
    </a:lvl1pPr>
    <a:lvl2pPr marL="370328" algn="l" rtl="0" eaLnBrk="0" fontAlgn="base" hangingPunct="0">
      <a:spcBef>
        <a:spcPct val="0"/>
      </a:spcBef>
      <a:spcAft>
        <a:spcPct val="0"/>
      </a:spcAft>
      <a:defRPr sz="1620" kern="1200">
        <a:solidFill>
          <a:schemeClr val="tx1"/>
        </a:solidFill>
        <a:latin typeface="Tahoma" charset="0"/>
        <a:ea typeface="+mn-ea"/>
        <a:cs typeface="+mn-cs"/>
      </a:defRPr>
    </a:lvl2pPr>
    <a:lvl3pPr marL="740657" algn="l" rtl="0" eaLnBrk="0" fontAlgn="base" hangingPunct="0">
      <a:spcBef>
        <a:spcPct val="0"/>
      </a:spcBef>
      <a:spcAft>
        <a:spcPct val="0"/>
      </a:spcAft>
      <a:defRPr sz="1620" kern="1200">
        <a:solidFill>
          <a:schemeClr val="tx1"/>
        </a:solidFill>
        <a:latin typeface="Tahoma" charset="0"/>
        <a:ea typeface="+mn-ea"/>
        <a:cs typeface="+mn-cs"/>
      </a:defRPr>
    </a:lvl3pPr>
    <a:lvl4pPr marL="1110984" algn="l" rtl="0" eaLnBrk="0" fontAlgn="base" hangingPunct="0">
      <a:spcBef>
        <a:spcPct val="0"/>
      </a:spcBef>
      <a:spcAft>
        <a:spcPct val="0"/>
      </a:spcAft>
      <a:defRPr sz="1620" kern="1200">
        <a:solidFill>
          <a:schemeClr val="tx1"/>
        </a:solidFill>
        <a:latin typeface="Tahoma" charset="0"/>
        <a:ea typeface="+mn-ea"/>
        <a:cs typeface="+mn-cs"/>
      </a:defRPr>
    </a:lvl4pPr>
    <a:lvl5pPr marL="1481314" algn="l" rtl="0" eaLnBrk="0" fontAlgn="base" hangingPunct="0">
      <a:spcBef>
        <a:spcPct val="0"/>
      </a:spcBef>
      <a:spcAft>
        <a:spcPct val="0"/>
      </a:spcAft>
      <a:defRPr sz="1620" kern="1200">
        <a:solidFill>
          <a:schemeClr val="tx1"/>
        </a:solidFill>
        <a:latin typeface="Tahoma" charset="0"/>
        <a:ea typeface="+mn-ea"/>
        <a:cs typeface="+mn-cs"/>
      </a:defRPr>
    </a:lvl5pPr>
    <a:lvl6pPr marL="1851641" algn="l" defTabSz="740657" rtl="0" eaLnBrk="1" latinLnBrk="0" hangingPunct="1">
      <a:defRPr sz="1620" kern="1200">
        <a:solidFill>
          <a:schemeClr val="tx1"/>
        </a:solidFill>
        <a:latin typeface="Tahoma" charset="0"/>
        <a:ea typeface="+mn-ea"/>
        <a:cs typeface="+mn-cs"/>
      </a:defRPr>
    </a:lvl6pPr>
    <a:lvl7pPr marL="2221970" algn="l" defTabSz="740657" rtl="0" eaLnBrk="1" latinLnBrk="0" hangingPunct="1">
      <a:defRPr sz="1620" kern="1200">
        <a:solidFill>
          <a:schemeClr val="tx1"/>
        </a:solidFill>
        <a:latin typeface="Tahoma" charset="0"/>
        <a:ea typeface="+mn-ea"/>
        <a:cs typeface="+mn-cs"/>
      </a:defRPr>
    </a:lvl7pPr>
    <a:lvl8pPr marL="2592298" algn="l" defTabSz="740657" rtl="0" eaLnBrk="1" latinLnBrk="0" hangingPunct="1">
      <a:defRPr sz="1620" kern="1200">
        <a:solidFill>
          <a:schemeClr val="tx1"/>
        </a:solidFill>
        <a:latin typeface="Tahoma" charset="0"/>
        <a:ea typeface="+mn-ea"/>
        <a:cs typeface="+mn-cs"/>
      </a:defRPr>
    </a:lvl8pPr>
    <a:lvl9pPr marL="2962626" algn="l" defTabSz="740657" rtl="0" eaLnBrk="1" latinLnBrk="0" hangingPunct="1">
      <a:defRPr sz="162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61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2017"/>
    <a:srgbClr val="00CC00"/>
    <a:srgbClr val="A93023"/>
    <a:srgbClr val="FF3300"/>
    <a:srgbClr val="FF9900"/>
    <a:srgbClr val="EA8B00"/>
    <a:srgbClr val="33CC33"/>
    <a:srgbClr val="FF3399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0" autoAdjust="0"/>
    <p:restoredTop sz="94620" autoAdjust="0"/>
  </p:normalViewPr>
  <p:slideViewPr>
    <p:cSldViewPr snapToGrid="0">
      <p:cViewPr varScale="1">
        <p:scale>
          <a:sx n="113" d="100"/>
          <a:sy n="113" d="100"/>
        </p:scale>
        <p:origin x="2484" y="84"/>
      </p:cViewPr>
      <p:guideLst>
        <p:guide orient="horz" pos="3240"/>
        <p:guide pos="61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SzTx/>
              <a:buFontTx/>
              <a:buNone/>
              <a:defRPr sz="11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1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SzTx/>
              <a:buFontTx/>
              <a:buNone/>
              <a:defRPr sz="11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883285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100">
                <a:latin typeface="Tahoma" pitchFamily="34" charset="0"/>
              </a:defRPr>
            </a:lvl1pPr>
          </a:lstStyle>
          <a:p>
            <a:pPr>
              <a:defRPr/>
            </a:pPr>
            <a:fld id="{9F5E422C-DFAF-CE41-B76E-A4F766FE95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42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8500"/>
            <a:ext cx="61960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883285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pPr>
              <a:defRPr/>
            </a:pPr>
            <a:fld id="{45412121-731D-1546-9AB4-9CB6A8CF88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19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6/05/okcupid-study-reveals-perils-big-data-science/https:/www.wired.com/2016/05/okcupid-study-reveals-perils-big-data-science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34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1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</a:t>
            </a:r>
            <a:r>
              <a:rPr lang="en-US" baseline="0" dirty="0" err="1"/>
              <a:t>t.reembed.com</a:t>
            </a:r>
            <a:r>
              <a:rPr lang="en-US" baseline="0" dirty="0"/>
              <a:t>/0dFVes16AKq43QanOK3hDBwC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2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3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5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 probability of re-arrest using a random forest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7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32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todense</a:t>
            </a:r>
            <a:r>
              <a:rPr lang="en-US" dirty="0"/>
              <a:t>() function will go back from a CSR Matrix to a regular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7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94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diagonal is in fact the variances for each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19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using the new coordinate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1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09613" indent="-273050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092200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52876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1966913" indent="-217488" algn="ctr" defTabSz="887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4241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8813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3385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795713" indent="-217488" algn="ctr" defTabSz="887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3976D5F-7065-C54B-B538-0DAA1A9FD9A6}" type="slidenum">
              <a:rPr lang="en-US" altLang="en-US" sz="1100">
                <a:latin typeface="Times New Roman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100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99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7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Privacy is a basic human need</a:t>
            </a:r>
          </a:p>
          <a:p>
            <a:r>
              <a:rPr lang="en-US" sz="1200" dirty="0"/>
              <a:t>Privacy is not black and white </a:t>
            </a:r>
            <a:r>
              <a:rPr lang="mr-IN" sz="1200" dirty="0"/>
              <a:t>–</a:t>
            </a:r>
            <a:r>
              <a:rPr lang="en-US" sz="1200" dirty="0"/>
              <a:t> it is an exercise of control</a:t>
            </a:r>
          </a:p>
          <a:p>
            <a:r>
              <a:rPr lang="en-US" sz="1200" dirty="0"/>
              <a:t>Loss of privacy occurs when there’s a loss of control over personal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8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OKCupid Study Reveals the Perils of Big-Data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5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takebackyourpower.net</a:t>
            </a:r>
            <a:r>
              <a:rPr lang="en-US" dirty="0"/>
              <a:t>/comprehensive-report-how-smart-meters-invade-privacy/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71" y="1150060"/>
            <a:ext cx="5970782" cy="2180166"/>
          </a:xfrm>
        </p:spPr>
        <p:txBody>
          <a:bodyPr anchor="b">
            <a:normAutofit/>
          </a:bodyPr>
          <a:lstStyle>
            <a:lvl1pPr algn="r">
              <a:defRPr sz="3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2815" y="3330225"/>
            <a:ext cx="5823038" cy="1157112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285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3A21643E-BBC7-40F4-9BEA-34E8E3121A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5505450"/>
            <a:ext cx="31432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defTabSz="760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algn="ctr" defTabSz="760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algn="ctr" defTabSz="760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algn="ctr" defTabSz="760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algn="ctr" defTabSz="760413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760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760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760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7604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x-none" sz="800" dirty="0"/>
          </a:p>
        </p:txBody>
      </p:sp>
    </p:spTree>
    <p:extLst>
      <p:ext uri="{BB962C8B-B14F-4D97-AF65-F5344CB8AC3E}">
        <p14:creationId xmlns:p14="http://schemas.microsoft.com/office/powerpoint/2010/main" val="250168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20" y="159741"/>
            <a:ext cx="9063341" cy="1089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20" y="1457748"/>
            <a:ext cx="9063341" cy="3459693"/>
          </a:xfrm>
        </p:spPr>
        <p:txBody>
          <a:bodyPr>
            <a:normAutofit/>
          </a:bodyPr>
          <a:lstStyle>
            <a:lvl1pPr>
              <a:defRPr sz="2667">
                <a:latin typeface="Helvetica"/>
                <a:cs typeface="Helvetica"/>
              </a:defRPr>
            </a:lvl1pPr>
            <a:lvl2pPr>
              <a:defRPr sz="2444">
                <a:latin typeface="Helvetica"/>
                <a:cs typeface="Helvetica"/>
              </a:defRPr>
            </a:lvl2pPr>
            <a:lvl3pPr>
              <a:defRPr sz="2222">
                <a:latin typeface="Helvetica"/>
                <a:cs typeface="Helvetica"/>
              </a:defRPr>
            </a:lvl3pPr>
            <a:lvl4pPr>
              <a:defRPr sz="1778">
                <a:latin typeface="Helvetica"/>
                <a:cs typeface="Helvetica"/>
              </a:defRPr>
            </a:lvl4pPr>
            <a:lvl5pPr>
              <a:defRPr sz="1778">
                <a:latin typeface="Helvetica"/>
                <a:cs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CDA67B-B876-4874-ABD0-5C13C3AAB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262" y="5481635"/>
            <a:ext cx="4564743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43D24E-39B5-42B2-A0D2-399E14A8A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6360" y="5481635"/>
            <a:ext cx="460376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36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571" y="2222502"/>
            <a:ext cx="7442289" cy="1758652"/>
          </a:xfrm>
        </p:spPr>
        <p:txBody>
          <a:bodyPr anchor="b"/>
          <a:lstStyle>
            <a:lvl1pPr algn="r">
              <a:defRPr sz="25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567" y="3981151"/>
            <a:ext cx="7442290" cy="717000"/>
          </a:xfrm>
        </p:spPr>
        <p:txBody>
          <a:bodyPr anchor="t">
            <a:normAutofit/>
          </a:bodyPr>
          <a:lstStyle>
            <a:lvl1pPr marL="0" indent="0" algn="r">
              <a:buNone/>
              <a:defRPr sz="1250">
                <a:solidFill>
                  <a:schemeClr val="tx1"/>
                </a:solidFill>
              </a:defRPr>
            </a:lvl1pPr>
            <a:lvl2pPr marL="285729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181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4pPr>
            <a:lvl5pPr marL="1142909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5pPr>
            <a:lvl6pPr marL="1428637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6pPr>
            <a:lvl7pPr marL="1714363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8pPr>
            <a:lvl9pPr marL="2285817" indent="0">
              <a:buNone/>
              <a:defRPr sz="8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0DD2F-4B2A-1149-8114-29949C02224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05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81" y="140809"/>
            <a:ext cx="9083176" cy="943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681" y="1254226"/>
            <a:ext cx="4471464" cy="3622574"/>
          </a:xfrm>
        </p:spPr>
        <p:txBody>
          <a:bodyPr>
            <a:normAutofit/>
          </a:bodyPr>
          <a:lstStyle>
            <a:lvl1pPr>
              <a:defRPr sz="2444"/>
            </a:lvl1pPr>
            <a:lvl2pPr>
              <a:defRPr sz="2222"/>
            </a:lvl2pPr>
            <a:lvl3pPr>
              <a:defRPr sz="2000"/>
            </a:lvl3pPr>
            <a:lvl4pPr>
              <a:defRPr sz="1556"/>
            </a:lvl4pPr>
            <a:lvl5pPr>
              <a:defRPr sz="1556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5858" y="1254226"/>
            <a:ext cx="4399996" cy="3622574"/>
          </a:xfrm>
        </p:spPr>
        <p:txBody>
          <a:bodyPr>
            <a:normAutofit/>
          </a:bodyPr>
          <a:lstStyle>
            <a:lvl1pPr>
              <a:defRPr sz="2444"/>
            </a:lvl1pPr>
            <a:lvl2pPr>
              <a:defRPr sz="2222"/>
            </a:lvl2pPr>
            <a:lvl3pPr>
              <a:defRPr sz="2000"/>
            </a:lvl3pPr>
            <a:lvl4pPr>
              <a:defRPr sz="1556"/>
            </a:lvl4pPr>
            <a:lvl5pPr>
              <a:defRPr sz="1556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02E3EC-26CE-469E-B8ED-BD5DD4E29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262" y="5481635"/>
            <a:ext cx="4564743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72F5EA-1A78-48A7-9A80-71FAFE2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6360" y="5481635"/>
            <a:ext cx="460376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46F94934-F064-734F-A6D3-DC27BF845CD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7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262" y="131768"/>
            <a:ext cx="9129483" cy="59372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262" y="739190"/>
            <a:ext cx="4449312" cy="48021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285729" indent="0">
              <a:buNone/>
              <a:defRPr sz="1250" b="1"/>
            </a:lvl2pPr>
            <a:lvl3pPr marL="571454" indent="0">
              <a:buNone/>
              <a:defRPr sz="1126" b="1"/>
            </a:lvl3pPr>
            <a:lvl4pPr marL="857181" indent="0">
              <a:buNone/>
              <a:defRPr sz="1000" b="1"/>
            </a:lvl4pPr>
            <a:lvl5pPr marL="1142909" indent="0">
              <a:buNone/>
              <a:defRPr sz="1000" b="1"/>
            </a:lvl5pPr>
            <a:lvl6pPr marL="1428637" indent="0">
              <a:buNone/>
              <a:defRPr sz="1000" b="1"/>
            </a:lvl6pPr>
            <a:lvl7pPr marL="1714363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259" y="1288832"/>
            <a:ext cx="4449311" cy="3605384"/>
          </a:xfrm>
        </p:spPr>
        <p:txBody>
          <a:bodyPr>
            <a:normAutofit/>
          </a:bodyPr>
          <a:lstStyle>
            <a:lvl1pPr>
              <a:defRPr sz="2444"/>
            </a:lvl1pPr>
            <a:lvl2pPr>
              <a:defRPr sz="2222"/>
            </a:lvl2pPr>
            <a:lvl3pPr>
              <a:defRPr sz="1778"/>
            </a:lvl3pPr>
            <a:lvl4pPr>
              <a:defRPr sz="1333"/>
            </a:lvl4pPr>
            <a:lvl5pPr>
              <a:defRPr sz="1333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5431" y="746247"/>
            <a:ext cx="4449316" cy="48021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285729" indent="0">
              <a:buNone/>
              <a:defRPr sz="1250" b="1"/>
            </a:lvl2pPr>
            <a:lvl3pPr marL="571454" indent="0">
              <a:buNone/>
              <a:defRPr sz="1126" b="1"/>
            </a:lvl3pPr>
            <a:lvl4pPr marL="857181" indent="0">
              <a:buNone/>
              <a:defRPr sz="1000" b="1"/>
            </a:lvl4pPr>
            <a:lvl5pPr marL="1142909" indent="0">
              <a:buNone/>
              <a:defRPr sz="1000" b="1"/>
            </a:lvl5pPr>
            <a:lvl6pPr marL="1428637" indent="0">
              <a:buNone/>
              <a:defRPr sz="1000" b="1"/>
            </a:lvl6pPr>
            <a:lvl7pPr marL="1714363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5432" y="1288832"/>
            <a:ext cx="4449309" cy="3605384"/>
          </a:xfrm>
        </p:spPr>
        <p:txBody>
          <a:bodyPr>
            <a:normAutofit/>
          </a:bodyPr>
          <a:lstStyle>
            <a:lvl1pPr>
              <a:defRPr sz="2444"/>
            </a:lvl1pPr>
            <a:lvl2pPr>
              <a:defRPr sz="2222"/>
            </a:lvl2pPr>
            <a:lvl3pPr>
              <a:defRPr sz="1778"/>
            </a:lvl3pPr>
            <a:lvl4pPr>
              <a:defRPr sz="1333"/>
            </a:lvl4pPr>
            <a:lvl5pPr>
              <a:defRPr sz="1333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F2412-3539-B440-B8D0-04FCB9C93E4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31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1EA30-EE1A-224C-B1A5-D613D649D34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63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F828E-4B39-DC4D-A599-36004B51E2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931" y="1333500"/>
            <a:ext cx="2957601" cy="11430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031" y="571503"/>
            <a:ext cx="5200826" cy="455805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876"/>
            </a:lvl6pPr>
            <a:lvl7pPr>
              <a:defRPr sz="876"/>
            </a:lvl7pPr>
            <a:lvl8pPr>
              <a:defRPr sz="876"/>
            </a:lvl8pPr>
            <a:lvl9pPr>
              <a:defRPr sz="8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6931" y="2476500"/>
            <a:ext cx="2957601" cy="15240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285736" indent="0">
              <a:buNone/>
              <a:defRPr sz="750"/>
            </a:lvl2pPr>
            <a:lvl3pPr marL="571471" indent="0">
              <a:buNone/>
              <a:defRPr sz="626"/>
            </a:lvl3pPr>
            <a:lvl4pPr marL="857207" indent="0">
              <a:buNone/>
              <a:defRPr sz="562"/>
            </a:lvl4pPr>
            <a:lvl5pPr marL="1142943" indent="0">
              <a:buNone/>
              <a:defRPr sz="562"/>
            </a:lvl5pPr>
            <a:lvl6pPr marL="1428679" indent="0">
              <a:buNone/>
              <a:defRPr sz="562"/>
            </a:lvl6pPr>
            <a:lvl7pPr marL="1714414" indent="0">
              <a:buNone/>
              <a:defRPr sz="562"/>
            </a:lvl7pPr>
            <a:lvl8pPr marL="2000150" indent="0">
              <a:buNone/>
              <a:defRPr sz="562"/>
            </a:lvl8pPr>
            <a:lvl9pPr marL="2285886" indent="0">
              <a:buNone/>
              <a:defRPr sz="5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18EFD-F73B-B24F-8869-B6F434543551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36AA5-96DB-B746-9604-8704752F639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15258" y="131768"/>
            <a:ext cx="9071480" cy="5937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5258" y="903290"/>
            <a:ext cx="9071480" cy="39128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262" y="5481635"/>
            <a:ext cx="4564743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6360" y="5481635"/>
            <a:ext cx="460376" cy="211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 sz="8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4881438" y="5477665"/>
            <a:ext cx="3070931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 defTabSz="761940" eaLnBrk="1" hangingPunct="1">
              <a:defRPr/>
            </a:pPr>
            <a:r>
              <a:rPr lang="de-DE" sz="750" dirty="0">
                <a:latin typeface="Tahoma" pitchFamily="34" charset="0"/>
              </a:rPr>
              <a:t>© 2017-20 Z. Ives, S. Davidson, L. Ungar</a:t>
            </a:r>
            <a:endParaRPr lang="en-GB" sz="750" dirty="0">
              <a:latin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5F660-CF06-4EB6-BEF3-BCEEFF9956FF}"/>
              </a:ext>
            </a:extLst>
          </p:cNvPr>
          <p:cNvSpPr txBox="1"/>
          <p:nvPr userDrawn="1"/>
        </p:nvSpPr>
        <p:spPr>
          <a:xfrm>
            <a:off x="451647" y="4991040"/>
            <a:ext cx="5079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https://tinyurl.com/cis545-lecture-10-25-21</a:t>
            </a:r>
          </a:p>
        </p:txBody>
      </p:sp>
    </p:spTree>
    <p:extLst>
      <p:ext uri="{BB962C8B-B14F-4D97-AF65-F5344CB8AC3E}">
        <p14:creationId xmlns:p14="http://schemas.microsoft.com/office/powerpoint/2010/main" val="428083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p:hf hdr="0" dt="0"/>
  <p:txStyles>
    <p:titleStyle>
      <a:lvl1pPr algn="ctr" defTabSz="284153" rtl="0" eaLnBrk="1" fontAlgn="base" hangingPunct="1">
        <a:spcBef>
          <a:spcPct val="0"/>
        </a:spcBef>
        <a:spcAft>
          <a:spcPct val="0"/>
        </a:spcAft>
        <a:defRPr sz="3200" kern="1200">
          <a:ln w="3175" cmpd="sng">
            <a:noFill/>
          </a:ln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1pPr>
      <a:lvl2pPr algn="ctr" defTabSz="284153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2pPr>
      <a:lvl3pPr algn="ctr" defTabSz="284153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3pPr>
      <a:lvl4pPr algn="ctr" defTabSz="284153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4pPr>
      <a:lvl5pPr algn="ctr" defTabSz="284153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7794" indent="-177794" algn="l" defTabSz="284153" rtl="0" eaLnBrk="1" fontAlgn="base" hangingPunct="1">
        <a:spcBef>
          <a:spcPct val="20000"/>
        </a:spcBef>
        <a:spcAft>
          <a:spcPts val="376"/>
        </a:spcAft>
        <a:buClr>
          <a:srgbClr val="7F241A"/>
        </a:buClr>
        <a:buSzPct val="145000"/>
        <a:buFont typeface="Arial" charset="0"/>
        <a:buChar char="•"/>
        <a:defRPr sz="2400" kern="1200">
          <a:solidFill>
            <a:schemeClr val="tx1"/>
          </a:solidFill>
          <a:latin typeface="Helvetica"/>
          <a:ea typeface="Constantia" charset="0"/>
          <a:cs typeface="Helvetica"/>
        </a:defRPr>
      </a:lvl1pPr>
      <a:lvl2pPr marL="463531" indent="-177794" algn="l" defTabSz="284153" rtl="0" eaLnBrk="1" fontAlgn="base" hangingPunct="1">
        <a:spcBef>
          <a:spcPct val="20000"/>
        </a:spcBef>
        <a:spcAft>
          <a:spcPts val="376"/>
        </a:spcAft>
        <a:buClr>
          <a:srgbClr val="7F241A"/>
        </a:buClr>
        <a:buSzPct val="145000"/>
        <a:buFont typeface="Arial" charset="0"/>
        <a:buChar char="•"/>
        <a:defRPr sz="2200" kern="1200">
          <a:solidFill>
            <a:schemeClr val="tx1"/>
          </a:solidFill>
          <a:latin typeface="Helvetica"/>
          <a:ea typeface="Constantia" charset="0"/>
          <a:cs typeface="Helvetica"/>
        </a:defRPr>
      </a:lvl2pPr>
      <a:lvl3pPr marL="749270" indent="-177794" algn="l" defTabSz="284153" rtl="0" eaLnBrk="1" fontAlgn="base" hangingPunct="1">
        <a:spcBef>
          <a:spcPct val="20000"/>
        </a:spcBef>
        <a:spcAft>
          <a:spcPts val="376"/>
        </a:spcAft>
        <a:buClr>
          <a:srgbClr val="7F241A"/>
        </a:buClr>
        <a:buSzPct val="145000"/>
        <a:buFont typeface="Arial" charset="0"/>
        <a:buChar char="•"/>
        <a:defRPr sz="2000" kern="1200">
          <a:solidFill>
            <a:schemeClr val="tx1"/>
          </a:solidFill>
          <a:latin typeface="Helvetica"/>
          <a:ea typeface="Constantia" charset="0"/>
          <a:cs typeface="Helvetica"/>
        </a:defRPr>
      </a:lvl3pPr>
      <a:lvl4pPr marL="963576" indent="-106359" algn="l" defTabSz="284153" rtl="0" eaLnBrk="1" fontAlgn="base" hangingPunct="1">
        <a:spcBef>
          <a:spcPct val="20000"/>
        </a:spcBef>
        <a:spcAft>
          <a:spcPts val="376"/>
        </a:spcAft>
        <a:buClr>
          <a:srgbClr val="7F241A"/>
        </a:buClr>
        <a:buSzPct val="145000"/>
        <a:buFont typeface="Arial" charset="0"/>
        <a:buChar char="•"/>
        <a:defRPr kern="1200">
          <a:solidFill>
            <a:schemeClr val="tx1"/>
          </a:solidFill>
          <a:latin typeface="Helvetica"/>
          <a:ea typeface="Constantia" charset="0"/>
          <a:cs typeface="Helvetica"/>
        </a:defRPr>
      </a:lvl4pPr>
      <a:lvl5pPr marL="1249313" indent="-106359" algn="l" defTabSz="284153" rtl="0" eaLnBrk="1" fontAlgn="base" hangingPunct="1">
        <a:spcBef>
          <a:spcPct val="20000"/>
        </a:spcBef>
        <a:spcAft>
          <a:spcPts val="376"/>
        </a:spcAft>
        <a:buClr>
          <a:srgbClr val="7F241A"/>
        </a:buClr>
        <a:buSzPct val="145000"/>
        <a:buFont typeface="Arial" charset="0"/>
        <a:buChar char="•"/>
        <a:defRPr sz="1600" kern="1200">
          <a:solidFill>
            <a:schemeClr val="tx1"/>
          </a:solidFill>
          <a:latin typeface="Helvetica"/>
          <a:ea typeface="Constantia" charset="0"/>
          <a:cs typeface="Helvetica"/>
        </a:defRPr>
      </a:lvl5pPr>
      <a:lvl6pPr marL="1571500" indent="-142863" algn="l" defTabSz="285729" rtl="0" eaLnBrk="1" latinLnBrk="0" hangingPunct="1">
        <a:spcBef>
          <a:spcPct val="20000"/>
        </a:spcBef>
        <a:spcAft>
          <a:spcPts val="376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857227" indent="-142863" algn="l" defTabSz="285729" rtl="0" eaLnBrk="1" latinLnBrk="0" hangingPunct="1">
        <a:spcBef>
          <a:spcPct val="20000"/>
        </a:spcBef>
        <a:spcAft>
          <a:spcPts val="376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142953" indent="-142863" algn="l" defTabSz="285729" rtl="0" eaLnBrk="1" latinLnBrk="0" hangingPunct="1">
        <a:spcBef>
          <a:spcPct val="20000"/>
        </a:spcBef>
        <a:spcAft>
          <a:spcPts val="376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428681" indent="-142863" algn="l" defTabSz="285729" rtl="0" eaLnBrk="1" latinLnBrk="0" hangingPunct="1">
        <a:spcBef>
          <a:spcPct val="20000"/>
        </a:spcBef>
        <a:spcAft>
          <a:spcPts val="376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1pPr>
      <a:lvl2pPr marL="285729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857181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9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7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285729" rtl="0" eaLnBrk="1" latinLnBrk="0" hangingPunct="1">
        <a:defRPr sz="1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reembed.com/0dFVes16AKq43QanOK3hDBw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lot_machine.jp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cis545-01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glass+identificati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404.110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sych.net/forum/showthread.php?tid=27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8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altLang="en-US" sz="3556" dirty="0">
                <a:ln>
                  <a:noFill/>
                </a:ln>
              </a:rPr>
              <a:t>Data Ethics,</a:t>
            </a:r>
            <a:br>
              <a:rPr lang="en-US" altLang="en-US" sz="3556" dirty="0">
                <a:ln>
                  <a:noFill/>
                </a:ln>
              </a:rPr>
            </a:br>
            <a:r>
              <a:rPr lang="en-US" altLang="en-US" sz="3556" dirty="0">
                <a:ln>
                  <a:noFill/>
                </a:ln>
              </a:rPr>
              <a:t>Concluded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3"/>
            <a:ext cx="6901370" cy="1323703"/>
          </a:xfrm>
        </p:spPr>
        <p:txBody>
          <a:bodyPr rtlCol="0">
            <a:normAutofit/>
          </a:bodyPr>
          <a:lstStyle/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25BFF-4E03-4E78-9388-0B5E5A44F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0" y="239817"/>
            <a:ext cx="2170126" cy="2934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805A6-46FD-42CA-B1F2-9991F3D83891}"/>
              </a:ext>
            </a:extLst>
          </p:cNvPr>
          <p:cNvSpPr txBox="1"/>
          <p:nvPr/>
        </p:nvSpPr>
        <p:spPr>
          <a:xfrm>
            <a:off x="4582213" y="2703611"/>
            <a:ext cx="5079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</a:rPr>
              <a:t>https://tinyurl.com/cis545-lecture-10-25-21</a:t>
            </a:r>
          </a:p>
        </p:txBody>
      </p:sp>
    </p:spTree>
    <p:extLst>
      <p:ext uri="{BB962C8B-B14F-4D97-AF65-F5344CB8AC3E}">
        <p14:creationId xmlns:p14="http://schemas.microsoft.com/office/powerpoint/2010/main" val="358996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not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580" y="1249493"/>
            <a:ext cx="8069344" cy="37626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rules governing use of collected information</a:t>
            </a:r>
          </a:p>
          <a:p>
            <a:pPr lvl="1"/>
            <a:r>
              <a:rPr lang="en-US" b="1" dirty="0"/>
              <a:t>HIPAA: </a:t>
            </a:r>
            <a:r>
              <a:rPr lang="en-US" dirty="0"/>
              <a:t>Health Insurance Portability and Accountability Act </a:t>
            </a:r>
          </a:p>
          <a:p>
            <a:pPr lvl="1"/>
            <a:r>
              <a:rPr lang="en-US" b="1" dirty="0"/>
              <a:t>FERPA: </a:t>
            </a:r>
            <a:r>
              <a:rPr lang="en-US" dirty="0"/>
              <a:t>Family Educational Rights and Privacy Act</a:t>
            </a:r>
          </a:p>
          <a:p>
            <a:pPr lvl="1"/>
            <a:r>
              <a:rPr lang="en-US" b="1" dirty="0"/>
              <a:t>GDPR</a:t>
            </a:r>
            <a:r>
              <a:rPr lang="en-US" dirty="0"/>
              <a:t> General Data Protection Regulation  (Europe)</a:t>
            </a:r>
          </a:p>
          <a:p>
            <a:pPr marL="0" indent="0">
              <a:buNone/>
            </a:pPr>
            <a:r>
              <a:rPr lang="en-US" dirty="0"/>
              <a:t>However, “information leakage” can lead to unexpected disclosures</a:t>
            </a:r>
          </a:p>
          <a:p>
            <a:pPr lvl="1"/>
            <a:r>
              <a:rPr lang="en-US" dirty="0"/>
              <a:t>e.g. smart water meters</a:t>
            </a:r>
          </a:p>
          <a:p>
            <a:pPr marL="0" indent="0">
              <a:buNone/>
            </a:pPr>
            <a:r>
              <a:rPr lang="en-US" dirty="0"/>
              <a:t>“Privacy by trust” versus “privacy by design”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25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41FE-2487-4BC8-8650-C18915FE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</a:t>
            </a:r>
            <a:br>
              <a:rPr lang="en-US" dirty="0"/>
            </a:br>
            <a:r>
              <a:rPr lang="en-US" dirty="0"/>
              <a:t>License Plate Readers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83811-23C7-47D1-A70F-72656C33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390CF-94FD-4D38-9EEA-104F772D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2050" name="Picture 2" descr="Image result for license plate readers">
            <a:extLst>
              <a:ext uri="{FF2B5EF4-FFF2-40B4-BE49-F238E27FC236}">
                <a16:creationId xmlns:a16="http://schemas.microsoft.com/office/drawing/2014/main" id="{62640095-C5EA-4269-BB95-FABFCD92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6" y="1429922"/>
            <a:ext cx="5051426" cy="3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7A111-B51E-4EA5-AE0A-8832CF2F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36" y="1429923"/>
            <a:ext cx="3259490" cy="27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Make Data Private?</a:t>
            </a:r>
            <a:br>
              <a:rPr lang="en-US" dirty="0"/>
            </a:br>
            <a:r>
              <a:rPr lang="en-US" dirty="0"/>
              <a:t>Correlating “De-identified”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40" y="1087372"/>
            <a:ext cx="9260524" cy="3749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93023"/>
                </a:solidFill>
              </a:rPr>
              <a:t>Netflix Prize Competition: </a:t>
            </a:r>
            <a:r>
              <a:rPr lang="en-US" dirty="0"/>
              <a:t>released a de-identified data set with user ID, date,  movie name, and the rating given by the user for that movie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Researchers were able to link users with </a:t>
            </a:r>
            <a:r>
              <a:rPr lang="en-US" sz="1800" dirty="0" err="1"/>
              <a:t>IMDb's</a:t>
            </a:r>
            <a:r>
              <a:rPr lang="en-US" sz="1800" dirty="0"/>
              <a:t> system where the users were identified, and talked about (some of) the movies they watched.</a:t>
            </a:r>
          </a:p>
          <a:p>
            <a:pPr marL="0" indent="0">
              <a:buNone/>
            </a:pPr>
            <a:r>
              <a:rPr lang="en-US" dirty="0"/>
              <a:t>Problem: “Sparsity” of participation makes it easy to match</a:t>
            </a:r>
          </a:p>
          <a:p>
            <a:pPr lvl="1"/>
            <a:r>
              <a:rPr lang="en-US" sz="1800" dirty="0"/>
              <a:t>In Netflix data, no two profiles are more than 50% similar. </a:t>
            </a:r>
          </a:p>
          <a:p>
            <a:pPr lvl="1"/>
            <a:r>
              <a:rPr lang="en-US" sz="1800" dirty="0"/>
              <a:t>If a Netflix profile is more than 50% similar to a profile in IMDB, then there is a high probability that the two profiles are of the same person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4962F-3315-1E4A-8B32-8BEB335B4A71}"/>
              </a:ext>
            </a:extLst>
          </p:cNvPr>
          <p:cNvSpPr txBox="1"/>
          <p:nvPr/>
        </p:nvSpPr>
        <p:spPr>
          <a:xfrm>
            <a:off x="2922440" y="4626573"/>
            <a:ext cx="707691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/>
              <a:t>A. Narayanan and V. </a:t>
            </a:r>
            <a:r>
              <a:rPr lang="en-US" sz="1333" dirty="0" err="1"/>
              <a:t>Shmatikov</a:t>
            </a:r>
            <a:r>
              <a:rPr lang="en-US" sz="1333" dirty="0"/>
              <a:t>, “Robust de-anonymization of large sparse datasets …,” Proc. 29th IEEE </a:t>
            </a:r>
            <a:r>
              <a:rPr lang="en-US" sz="1333" dirty="0" err="1"/>
              <a:t>Symp</a:t>
            </a:r>
            <a:r>
              <a:rPr lang="en-US" sz="1333" dirty="0"/>
              <a:t>. Security and Privacy, 2008. </a:t>
            </a:r>
          </a:p>
          <a:p>
            <a:pPr algn="r"/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62973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46" y="1068729"/>
            <a:ext cx="8641363" cy="38346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When do you feel safe releasing personal information?</a:t>
            </a:r>
          </a:p>
          <a:p>
            <a:pPr lvl="1"/>
            <a:r>
              <a:rPr lang="en-US" dirty="0"/>
              <a:t>My answers have no impact on the privatized released result?  </a:t>
            </a:r>
          </a:p>
          <a:p>
            <a:pPr lvl="1"/>
            <a:r>
              <a:rPr lang="en-US" dirty="0"/>
              <a:t>With high probability, an attacker looking at the privatized released result cannot learn any new information about me?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These are not achievable.</a:t>
            </a:r>
          </a:p>
          <a:p>
            <a:pPr marL="0" indent="0">
              <a:buNone/>
            </a:pPr>
            <a:r>
              <a:rPr lang="en-US" b="1" dirty="0"/>
              <a:t>Differential privacy </a:t>
            </a:r>
            <a:r>
              <a:rPr lang="en-US" dirty="0"/>
              <a:t>maximizes accuracy of queries over statistical databases while minimizing the chances of identifying its records</a:t>
            </a:r>
          </a:p>
          <a:p>
            <a:pPr lvl="1"/>
            <a:r>
              <a:rPr lang="en-US" dirty="0"/>
              <a:t>it adds noise and provides guarantees against a “privacy budget”.</a:t>
            </a:r>
          </a:p>
          <a:p>
            <a:pPr lvl="1"/>
            <a:r>
              <a:rPr lang="en-US" b="1" dirty="0">
                <a:solidFill>
                  <a:srgbClr val="A93023"/>
                </a:solidFill>
              </a:rPr>
              <a:t>The privatized released result is nearly the same whether or not I submit my information.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E426-4DB4-B44B-93C8-87ACB76F5DC9}"/>
              </a:ext>
            </a:extLst>
          </p:cNvPr>
          <p:cNvSpPr txBox="1"/>
          <p:nvPr/>
        </p:nvSpPr>
        <p:spPr>
          <a:xfrm>
            <a:off x="3295593" y="4675699"/>
            <a:ext cx="643787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>
                <a:hlinkClick r:id="rId3"/>
              </a:rPr>
              <a:t>Dwork</a:t>
            </a:r>
            <a:r>
              <a:rPr lang="en-US" sz="1333" dirty="0"/>
              <a:t> and Roth, “Algorithmic Foundations of Differential Privacy,” Foundations and Trends in Theoretical Computer Science (2014).</a:t>
            </a:r>
          </a:p>
          <a:p>
            <a:pPr algn="r"/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1023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Surrounding Algorithms</a:t>
            </a:r>
            <a:br>
              <a:rPr lang="en-US" dirty="0"/>
            </a:br>
            <a:r>
              <a:rPr lang="en-US" dirty="0"/>
              <a:t>(i.e., around Machine Learning)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38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644" y="165652"/>
            <a:ext cx="7514036" cy="1089756"/>
          </a:xfrm>
        </p:spPr>
        <p:txBody>
          <a:bodyPr/>
          <a:lstStyle/>
          <a:p>
            <a:r>
              <a:rPr lang="en-US" dirty="0"/>
              <a:t>Algorithms are not neutral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94" y="811613"/>
            <a:ext cx="7725761" cy="275682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marL="0" indent="0">
              <a:buNone/>
            </a:pPr>
            <a:r>
              <a:rPr lang="en-US" sz="2400" dirty="0"/>
              <a:t>Algorithms encode our biases when:</a:t>
            </a:r>
          </a:p>
          <a:p>
            <a:pPr lvl="1"/>
            <a:r>
              <a:rPr lang="en-US" sz="2000" dirty="0"/>
              <a:t>Training data set isn’t representative</a:t>
            </a:r>
          </a:p>
          <a:p>
            <a:pPr lvl="1"/>
            <a:r>
              <a:rPr lang="en-US" sz="2000" dirty="0"/>
              <a:t>Past population is not representative of the future population</a:t>
            </a:r>
          </a:p>
          <a:p>
            <a:pPr lvl="1"/>
            <a:r>
              <a:rPr lang="en-US" sz="2000" dirty="0"/>
              <a:t>Overfitting to underrepresented data is common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6" name="Picture 5" descr="Screen Shot 2017-02-01 at 4.13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6" y="2921938"/>
            <a:ext cx="3324723" cy="2442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8" y="3010286"/>
            <a:ext cx="2989709" cy="1777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724" y="269797"/>
            <a:ext cx="1210724" cy="18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98722-D321-4034-8110-B82A1388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6E8D0-543F-4FD9-8F9E-225D8E14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BAFBB-3118-4E3D-A8F1-45B22FF60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92"/>
          <a:stretch/>
        </p:blipFill>
        <p:spPr>
          <a:xfrm>
            <a:off x="1656528" y="0"/>
            <a:ext cx="5511918" cy="4993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3C1E91-CF99-47FD-8B61-34AAE489407F}"/>
              </a:ext>
            </a:extLst>
          </p:cNvPr>
          <p:cNvSpPr/>
          <p:nvPr/>
        </p:nvSpPr>
        <p:spPr>
          <a:xfrm>
            <a:off x="5849817" y="894644"/>
            <a:ext cx="2015067" cy="4820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FA975-456A-427F-BB8A-8B6FE713BC9B}"/>
              </a:ext>
            </a:extLst>
          </p:cNvPr>
          <p:cNvSpPr/>
          <p:nvPr/>
        </p:nvSpPr>
        <p:spPr>
          <a:xfrm>
            <a:off x="1929341" y="5610579"/>
            <a:ext cx="4377796" cy="104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2F1F0-5C0D-4A9A-A8DA-9EF0C06822FC}"/>
              </a:ext>
            </a:extLst>
          </p:cNvPr>
          <p:cNvSpPr txBox="1"/>
          <p:nvPr/>
        </p:nvSpPr>
        <p:spPr>
          <a:xfrm>
            <a:off x="6354321" y="2352135"/>
            <a:ext cx="3017173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Verge</a:t>
            </a:r>
            <a:r>
              <a:rPr lang="en-US" dirty="0"/>
              <a:t>,</a:t>
            </a:r>
          </a:p>
          <a:p>
            <a:r>
              <a:rPr lang="en-US" sz="1000" dirty="0"/>
              <a:t>https://www.theverge.com/2018/7/26/17615634/</a:t>
            </a:r>
            <a:br>
              <a:rPr lang="en-US" sz="1000" dirty="0"/>
            </a:br>
            <a:r>
              <a:rPr lang="en-US" sz="1000" dirty="0"/>
              <a:t>amazon-</a:t>
            </a:r>
            <a:r>
              <a:rPr lang="en-US" sz="1000" dirty="0" err="1"/>
              <a:t>rekognition</a:t>
            </a:r>
            <a:r>
              <a:rPr lang="en-US" sz="1000" dirty="0"/>
              <a:t>-</a:t>
            </a:r>
            <a:r>
              <a:rPr lang="en-US" sz="1000" dirty="0" err="1"/>
              <a:t>aclu</a:t>
            </a:r>
            <a:r>
              <a:rPr lang="en-US" sz="1000" dirty="0"/>
              <a:t>-mug-shot-congress-</a:t>
            </a:r>
            <a:br>
              <a:rPr lang="en-US" sz="1000" dirty="0"/>
            </a:br>
            <a:r>
              <a:rPr lang="en-US" sz="1000" dirty="0"/>
              <a:t>facial-recognition</a:t>
            </a:r>
          </a:p>
        </p:txBody>
      </p:sp>
    </p:spTree>
    <p:extLst>
      <p:ext uri="{BB962C8B-B14F-4D97-AF65-F5344CB8AC3E}">
        <p14:creationId xmlns:p14="http://schemas.microsoft.com/office/powerpoint/2010/main" val="98878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67" y="979191"/>
            <a:ext cx="8288604" cy="376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Fairness has been studied in social choice theory, game theory, economics and law.</a:t>
            </a:r>
          </a:p>
          <a:p>
            <a:r>
              <a:rPr lang="en-US" dirty="0"/>
              <a:t>Currently trendy in theoretical computer science</a:t>
            </a:r>
          </a:p>
          <a:p>
            <a:pPr lvl="1"/>
            <a:r>
              <a:rPr lang="en-US" b="1" dirty="0"/>
              <a:t>Discrimination of an individual:  </a:t>
            </a:r>
            <a:r>
              <a:rPr lang="en-US" dirty="0"/>
              <a:t>An individual from the target group gets treated differently from an otherwise identical individual not from the target group.</a:t>
            </a:r>
          </a:p>
          <a:p>
            <a:pPr lvl="1"/>
            <a:r>
              <a:rPr lang="en-US" b="1" dirty="0"/>
              <a:t>Discrimination in aggregate outcome</a:t>
            </a:r>
            <a:r>
              <a:rPr lang="en-US" dirty="0"/>
              <a:t>:  the percentage success of the target group compared to that of the general population.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43711" y="4645127"/>
            <a:ext cx="5042150" cy="987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r"/>
            <a:r>
              <a:rPr lang="en-US" sz="1400" dirty="0" err="1">
                <a:solidFill>
                  <a:srgbClr val="212121"/>
                </a:solidFill>
              </a:rPr>
              <a:t>Dwork</a:t>
            </a:r>
            <a:r>
              <a:rPr lang="en-US" sz="1400" dirty="0">
                <a:solidFill>
                  <a:srgbClr val="212121"/>
                </a:solidFill>
              </a:rPr>
              <a:t>, </a:t>
            </a:r>
            <a:r>
              <a:rPr lang="en-US" sz="1400" dirty="0" err="1">
                <a:solidFill>
                  <a:srgbClr val="212121"/>
                </a:solidFill>
              </a:rPr>
              <a:t>Hardt</a:t>
            </a:r>
            <a:r>
              <a:rPr lang="en-US" sz="1400" dirty="0">
                <a:solidFill>
                  <a:srgbClr val="212121"/>
                </a:solidFill>
              </a:rPr>
              <a:t>, </a:t>
            </a:r>
            <a:r>
              <a:rPr lang="en-US" sz="1400" dirty="0" err="1">
                <a:solidFill>
                  <a:srgbClr val="212121"/>
                </a:solidFill>
              </a:rPr>
              <a:t>Pitassi</a:t>
            </a:r>
            <a:r>
              <a:rPr lang="en-US" sz="1400" dirty="0">
                <a:solidFill>
                  <a:srgbClr val="212121"/>
                </a:solidFill>
              </a:rPr>
              <a:t>, </a:t>
            </a:r>
            <a:r>
              <a:rPr lang="en-US" sz="1400" dirty="0" err="1">
                <a:solidFill>
                  <a:srgbClr val="212121"/>
                </a:solidFill>
              </a:rPr>
              <a:t>Reingold</a:t>
            </a:r>
            <a:r>
              <a:rPr lang="en-US" sz="1400" dirty="0">
                <a:solidFill>
                  <a:srgbClr val="212121"/>
                </a:solidFill>
              </a:rPr>
              <a:t> and </a:t>
            </a:r>
            <a:r>
              <a:rPr lang="en-US" sz="1400" dirty="0" err="1">
                <a:solidFill>
                  <a:srgbClr val="212121"/>
                </a:solidFill>
              </a:rPr>
              <a:t>Zemel</a:t>
            </a:r>
            <a:r>
              <a:rPr lang="en-US" sz="1400" dirty="0">
                <a:solidFill>
                  <a:srgbClr val="212121"/>
                </a:solidFill>
              </a:rPr>
              <a:t>, </a:t>
            </a:r>
          </a:p>
          <a:p>
            <a:pPr marL="0" lvl="1" algn="r"/>
            <a:r>
              <a:rPr lang="en-US" sz="1400" dirty="0">
                <a:solidFill>
                  <a:srgbClr val="212121"/>
                </a:solidFill>
              </a:rPr>
              <a:t>“Fairness through Awareness” </a:t>
            </a:r>
          </a:p>
          <a:p>
            <a:pPr marL="0" lvl="1" algn="r"/>
            <a:r>
              <a:rPr lang="en-US" sz="1400" dirty="0">
                <a:solidFill>
                  <a:srgbClr val="212121"/>
                </a:solidFill>
              </a:rPr>
              <a:t>Proc. 3rd Innovations in Theoretical Computer Science, 2012.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1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6533-2F04-A74D-BD9B-52978D85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78" y="181238"/>
            <a:ext cx="7514036" cy="10897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770C9-562C-0F4D-AE2B-1F54944C5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9" y="259493"/>
            <a:ext cx="6077530" cy="53269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DF937-3163-334D-907F-5558CD47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EDF71-E746-1048-BB64-AFCEF609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D8D19-E629-7947-BFB1-78F76CA9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5" y="259492"/>
            <a:ext cx="1558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7714-A770-4D88-A0C8-DA682A29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FE23-3D3A-4BE4-A93A-D1203A21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"De-identified" data, if not protected by differential privacy: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Can safely be shared without revealing private information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Can be correlated with other data to reveal information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Is sparse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Is too large to share</a:t>
            </a:r>
          </a:p>
          <a:p>
            <a:pPr marL="0" indent="0">
              <a:buNone/>
            </a:pPr>
            <a:r>
              <a:rPr lang="en-US" dirty="0"/>
              <a:t>Algorithms aren't neutral, in significant part because: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It is not profitable to be fair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Datasets are too large to handle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No trends can be spotted in a population</a:t>
            </a:r>
          </a:p>
          <a:p>
            <a:pPr marL="793732" lvl="1" indent="-507995">
              <a:buSzPct val="105000"/>
              <a:buFont typeface="+mj-lt"/>
              <a:buAutoNum type="alphaLcPeriod"/>
            </a:pPr>
            <a:r>
              <a:rPr lang="en-US" dirty="0"/>
              <a:t>The training data may not adequately represent the population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EC18A-2E22-4346-A035-4F1468334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19164-0F08-4A92-8CF4-0306E74A4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B3B9C-2DF5-47DC-931B-BB7EB972A4A4}"/>
              </a:ext>
            </a:extLst>
          </p:cNvPr>
          <p:cNvSpPr txBox="1"/>
          <p:nvPr/>
        </p:nvSpPr>
        <p:spPr>
          <a:xfrm>
            <a:off x="1771727" y="962207"/>
            <a:ext cx="656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https://canvas.upenn.edu/courses/1606906/quizzes/2741522</a:t>
            </a:r>
          </a:p>
        </p:txBody>
      </p:sp>
    </p:spTree>
    <p:extLst>
      <p:ext uri="{BB962C8B-B14F-4D97-AF65-F5344CB8AC3E}">
        <p14:creationId xmlns:p14="http://schemas.microsoft.com/office/powerpoint/2010/main" val="317867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6BA-B81A-AF4A-BC78-69894B4D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Principles</a:t>
            </a:r>
            <a:br>
              <a:rPr lang="en-US" dirty="0"/>
            </a:br>
            <a:r>
              <a:rPr lang="en-US" dirty="0"/>
              <a:t>around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6915-A80F-0E41-B63B-712C4182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Autonomy</a:t>
            </a:r>
          </a:p>
          <a:p>
            <a:pPr lvl="1"/>
            <a:r>
              <a:rPr lang="en-US" dirty="0"/>
              <a:t>The right to control your data, possibly via surrogates</a:t>
            </a:r>
          </a:p>
          <a:p>
            <a:pPr marL="0" indent="0">
              <a:buNone/>
            </a:pPr>
            <a:r>
              <a:rPr lang="en-US" dirty="0"/>
              <a:t>Informed consent </a:t>
            </a:r>
          </a:p>
          <a:p>
            <a:pPr lvl="1"/>
            <a:r>
              <a:rPr lang="en-US" dirty="0"/>
              <a:t>You should explicitly approve use of your data based on understanding</a:t>
            </a:r>
          </a:p>
          <a:p>
            <a:pPr marL="0" indent="0">
              <a:buNone/>
            </a:pPr>
            <a:r>
              <a:rPr lang="en-US" dirty="0"/>
              <a:t>Beneficence</a:t>
            </a:r>
          </a:p>
          <a:p>
            <a:pPr lvl="1"/>
            <a:r>
              <a:rPr lang="en-US" dirty="0"/>
              <a:t>People using your data should do it for your benefit</a:t>
            </a:r>
          </a:p>
          <a:p>
            <a:pPr marL="0" indent="0">
              <a:buNone/>
            </a:pPr>
            <a:r>
              <a:rPr lang="en-US" dirty="0"/>
              <a:t>Non-maleficence </a:t>
            </a:r>
          </a:p>
          <a:p>
            <a:pPr lvl="1"/>
            <a:r>
              <a:rPr lang="en-US" dirty="0"/>
              <a:t>Do no harm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86BFB-A620-A14B-AC2A-614EF02E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B5B1-EAB6-974E-9B6C-44D535A0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Codes of conduct for research are fairly well understood</a:t>
            </a:r>
          </a:p>
          <a:p>
            <a:pPr lvl="1"/>
            <a:r>
              <a:rPr lang="en-US" dirty="0"/>
              <a:t>Get IRB approval</a:t>
            </a:r>
          </a:p>
          <a:p>
            <a:pPr lvl="1"/>
            <a:r>
              <a:rPr lang="en-US" dirty="0"/>
              <a:t>obtain informed consent</a:t>
            </a:r>
          </a:p>
          <a:p>
            <a:pPr lvl="1"/>
            <a:r>
              <a:rPr lang="en-US" dirty="0"/>
              <a:t>protect the privacy of subjects</a:t>
            </a:r>
          </a:p>
          <a:p>
            <a:pPr lvl="1"/>
            <a:r>
              <a:rPr lang="en-US" dirty="0"/>
              <a:t>maintain the confidentiality of data collected, minimize harm</a:t>
            </a:r>
          </a:p>
          <a:p>
            <a:pPr marL="0" indent="0">
              <a:buNone/>
            </a:pPr>
            <a:r>
              <a:rPr lang="en-US" dirty="0"/>
              <a:t>Fairness is more subtle</a:t>
            </a:r>
          </a:p>
          <a:p>
            <a:pPr lvl="1"/>
            <a:r>
              <a:rPr lang="en-US" dirty="0"/>
              <a:t>What is fair treatment of a group: equal accuracy? FP rate?</a:t>
            </a:r>
          </a:p>
          <a:p>
            <a:pPr marL="0" indent="0">
              <a:buNone/>
            </a:pPr>
            <a:r>
              <a:rPr lang="en-US" dirty="0"/>
              <a:t>Key technical aspects:</a:t>
            </a:r>
          </a:p>
          <a:p>
            <a:pPr lvl="1"/>
            <a:r>
              <a:rPr lang="en-US" dirty="0"/>
              <a:t>differential privacy (bounds amount of information revealed)</a:t>
            </a:r>
          </a:p>
          <a:p>
            <a:pPr lvl="1"/>
            <a:r>
              <a:rPr lang="en-US" dirty="0"/>
              <a:t>trade-off between optimizing outcomes vs avoiding discrimination against a group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03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8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sz="3556" dirty="0"/>
              <a:t>Machine Learning Intro</a:t>
            </a:r>
            <a:br>
              <a:rPr lang="en-US" sz="3556" dirty="0"/>
            </a:br>
            <a:r>
              <a:rPr lang="en-US" sz="3556" dirty="0"/>
              <a:t>and Unsupervised Learning Overview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3"/>
            <a:ext cx="6901370" cy="1323703"/>
          </a:xfrm>
        </p:spPr>
        <p:txBody>
          <a:bodyPr rtlCol="0">
            <a:normAutofit/>
          </a:bodyPr>
          <a:lstStyle/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9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51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CE5E-65FC-442D-84A1-0AFFE8B6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Hopefully </a:t>
            </a:r>
            <a:r>
              <a:rPr lang="en-US" i="1" dirty="0"/>
              <a:t>Not</a:t>
            </a:r>
            <a:r>
              <a:rPr lang="en-US" dirty="0"/>
              <a:t> Random!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6B5F-5687-45E9-9E95-8A787026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21" y="1457748"/>
            <a:ext cx="6358058" cy="34596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There must be </a:t>
            </a:r>
            <a:r>
              <a:rPr lang="en-US" b="1" dirty="0"/>
              <a:t>correlations</a:t>
            </a:r>
            <a:r>
              <a:rPr lang="en-US" dirty="0"/>
              <a:t> </a:t>
            </a:r>
            <a:r>
              <a:rPr lang="en-US" b="1" dirty="0"/>
              <a:t>and structure</a:t>
            </a:r>
            <a:r>
              <a:rPr lang="en-US" dirty="0"/>
              <a:t> in our data values, and between them and </a:t>
            </a:r>
            <a:r>
              <a:rPr lang="en-US" b="1" dirty="0"/>
              <a:t>classes or outcomes</a:t>
            </a:r>
            <a:r>
              <a:rPr lang="en-US" dirty="0"/>
              <a:t> – otherwise we just have random phenomena!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the next part of this class: we need to find that structure, aka the underlying </a:t>
            </a:r>
            <a:r>
              <a:rPr lang="en-US" b="1" dirty="0"/>
              <a:t>model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8579B-0368-4BF0-A9EA-2AEF17CE9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282A-4BB4-4D18-972C-62839CDCE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7D1E07-B7B9-4A81-8790-DE338892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862" y="1457748"/>
            <a:ext cx="2454061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DD9B0EA-C7F8-4EDA-8671-08E230B21480}"/>
              </a:ext>
            </a:extLst>
          </p:cNvPr>
          <p:cNvSpPr/>
          <p:nvPr/>
        </p:nvSpPr>
        <p:spPr>
          <a:xfrm>
            <a:off x="6965244" y="1049867"/>
            <a:ext cx="3002845" cy="2308577"/>
          </a:xfrm>
          <a:prstGeom prst="noSmoking">
            <a:avLst>
              <a:gd name="adj" fmla="val 3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773FC-3F7F-44D3-BF1D-BAE8DA397923}"/>
              </a:ext>
            </a:extLst>
          </p:cNvPr>
          <p:cNvSpPr/>
          <p:nvPr/>
        </p:nvSpPr>
        <p:spPr>
          <a:xfrm>
            <a:off x="6129866" y="3382029"/>
            <a:ext cx="5080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00" dirty="0">
                <a:hlinkClick r:id="rId3"/>
              </a:rPr>
              <a:t>https://commons.wikimedia.org/wiki/File:Slot_machine.jpg</a:t>
            </a:r>
            <a:endParaRPr lang="en-US" sz="600" dirty="0"/>
          </a:p>
          <a:p>
            <a:pPr algn="ctr"/>
            <a:r>
              <a:rPr lang="en-US" sz="600" dirty="0"/>
              <a:t>CC-SA 2.0</a:t>
            </a:r>
          </a:p>
        </p:txBody>
      </p:sp>
    </p:spTree>
    <p:extLst>
      <p:ext uri="{BB962C8B-B14F-4D97-AF65-F5344CB8AC3E}">
        <p14:creationId xmlns:p14="http://schemas.microsoft.com/office/powerpoint/2010/main" val="89750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AF2E-C491-4DFC-9706-F8D0C82D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801F-1FC4-4962-83CE-C8FDC21D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7469" indent="0">
              <a:buNone/>
            </a:pPr>
            <a:r>
              <a:rPr lang="en-US" dirty="0"/>
              <a:t>Data is typically comprised of </a:t>
            </a:r>
            <a:r>
              <a:rPr lang="en-US" b="1" dirty="0"/>
              <a:t>features</a:t>
            </a:r>
            <a:r>
              <a:rPr lang="en-US" dirty="0"/>
              <a:t> – values that might be useful in predicting the output</a:t>
            </a:r>
          </a:p>
          <a:p>
            <a:pPr lvl="1"/>
            <a:r>
              <a:rPr lang="en-US" sz="1800" dirty="0"/>
              <a:t>Red, green, blue values of pixels in an image</a:t>
            </a:r>
          </a:p>
          <a:p>
            <a:pPr lvl="1"/>
            <a:r>
              <a:rPr lang="en-US" sz="1800" dirty="0"/>
              <a:t>Keywords in a document</a:t>
            </a:r>
          </a:p>
          <a:p>
            <a:pPr lvl="1"/>
            <a:r>
              <a:rPr lang="en-US" sz="1800" dirty="0"/>
              <a:t>Purchases of a customer</a:t>
            </a:r>
          </a:p>
          <a:p>
            <a:pPr marL="67469" indent="0">
              <a:buNone/>
            </a:pPr>
            <a:endParaRPr lang="en-US" dirty="0"/>
          </a:p>
          <a:p>
            <a:pPr marL="67469" indent="0">
              <a:buNone/>
            </a:pPr>
            <a:r>
              <a:rPr lang="en-US" dirty="0"/>
              <a:t>These are used in machine learning, and as we saw they are in a matrix!</a:t>
            </a:r>
          </a:p>
          <a:p>
            <a:endParaRPr lang="en-US" dirty="0"/>
          </a:p>
          <a:p>
            <a:pPr marL="67469" indent="0">
              <a:buNone/>
            </a:pPr>
            <a:r>
              <a:rPr lang="en-US" dirty="0"/>
              <a:t>“Not all features are created equal”</a:t>
            </a:r>
          </a:p>
          <a:p>
            <a:pPr lvl="1"/>
            <a:r>
              <a:rPr lang="en-US" sz="1800" dirty="0"/>
              <a:t>Some are easier to learn from</a:t>
            </a:r>
          </a:p>
          <a:p>
            <a:pPr lvl="1"/>
            <a:r>
              <a:rPr lang="en-US" sz="1800" dirty="0"/>
              <a:t>Some are correlated with others!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CE92D-4A26-453A-A344-088117540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081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F914DAAF-45D8-48A1-9A2A-CD1C643E134D}"/>
              </a:ext>
            </a:extLst>
          </p:cNvPr>
          <p:cNvSpPr/>
          <p:nvPr/>
        </p:nvSpPr>
        <p:spPr>
          <a:xfrm>
            <a:off x="7011805" y="2029307"/>
            <a:ext cx="619719" cy="619719"/>
          </a:xfrm>
          <a:prstGeom prst="ellipse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9A0389-46DE-412F-A49B-D74BF87E1965}"/>
              </a:ext>
            </a:extLst>
          </p:cNvPr>
          <p:cNvSpPr/>
          <p:nvPr/>
        </p:nvSpPr>
        <p:spPr>
          <a:xfrm>
            <a:off x="7798698" y="1268300"/>
            <a:ext cx="619719" cy="6197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60CF-61CB-4C67-BAB4-ADCAE424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Flavors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F4ED-1C55-4CDC-B67D-672AF477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819" y="1102143"/>
            <a:ext cx="8157007" cy="2228433"/>
          </a:xfrm>
        </p:spPr>
        <p:txBody>
          <a:bodyPr>
            <a:normAutofit fontScale="92500" lnSpcReduction="10000"/>
          </a:bodyPr>
          <a:lstStyle/>
          <a:p>
            <a:pPr marL="67469" indent="0">
              <a:buNone/>
            </a:pPr>
            <a:r>
              <a:rPr lang="en-US" sz="2000" dirty="0"/>
              <a:t>1. Find the </a:t>
            </a:r>
            <a:r>
              <a:rPr lang="en-US" sz="2000" i="1" dirty="0"/>
              <a:t>structure</a:t>
            </a:r>
            <a:r>
              <a:rPr lang="en-US" sz="2000" dirty="0"/>
              <a:t> within the data (</a:t>
            </a:r>
            <a:r>
              <a:rPr lang="en-US" sz="2000" i="1" dirty="0"/>
              <a:t>unsupervised)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67469" indent="0">
              <a:buNone/>
            </a:pPr>
            <a:r>
              <a:rPr lang="en-US" sz="2000" dirty="0"/>
              <a:t>2. Find a </a:t>
            </a:r>
            <a:r>
              <a:rPr lang="en-US" sz="2000" i="1" dirty="0"/>
              <a:t>function</a:t>
            </a:r>
            <a:r>
              <a:rPr lang="en-US" sz="2000" dirty="0"/>
              <a:t> mapping from data features to classes (</a:t>
            </a:r>
            <a:r>
              <a:rPr lang="en-US" sz="2000" i="1" dirty="0"/>
              <a:t>supervised)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235D-7DEE-48A5-9939-8DA80FE36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1BB8DE-8ACF-4722-AB76-52673718F1A8}"/>
              </a:ext>
            </a:extLst>
          </p:cNvPr>
          <p:cNvGrpSpPr/>
          <p:nvPr/>
        </p:nvGrpSpPr>
        <p:grpSpPr>
          <a:xfrm>
            <a:off x="6811080" y="1155260"/>
            <a:ext cx="2457451" cy="1614487"/>
            <a:chOff x="5519737" y="1500188"/>
            <a:chExt cx="1943100" cy="1143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681FD5-1C13-4FDE-A26E-053866F018E1}"/>
                </a:ext>
              </a:extLst>
            </p:cNvPr>
            <p:cNvCxnSpPr/>
            <p:nvPr/>
          </p:nvCxnSpPr>
          <p:spPr>
            <a:xfrm>
              <a:off x="5534025" y="1500188"/>
              <a:ext cx="0" cy="1128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FDE4B2-C421-4497-B9D9-37A78C30B5C3}"/>
                </a:ext>
              </a:extLst>
            </p:cNvPr>
            <p:cNvCxnSpPr/>
            <p:nvPr/>
          </p:nvCxnSpPr>
          <p:spPr>
            <a:xfrm>
              <a:off x="5519737" y="2643188"/>
              <a:ext cx="1943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D4607-4662-4D27-940B-10B25E86DC22}"/>
              </a:ext>
            </a:extLst>
          </p:cNvPr>
          <p:cNvGrpSpPr/>
          <p:nvPr/>
        </p:nvGrpSpPr>
        <p:grpSpPr>
          <a:xfrm>
            <a:off x="6825368" y="3269810"/>
            <a:ext cx="2457451" cy="1614487"/>
            <a:chOff x="5519737" y="1500188"/>
            <a:chExt cx="1943100" cy="1143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B161FA-EDF2-472A-A8F4-731321D1DBC6}"/>
                </a:ext>
              </a:extLst>
            </p:cNvPr>
            <p:cNvCxnSpPr/>
            <p:nvPr/>
          </p:nvCxnSpPr>
          <p:spPr>
            <a:xfrm>
              <a:off x="5534025" y="1500188"/>
              <a:ext cx="0" cy="1128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271D7B-490F-4BBF-928B-7C6BA2D1E41B}"/>
                </a:ext>
              </a:extLst>
            </p:cNvPr>
            <p:cNvCxnSpPr/>
            <p:nvPr/>
          </p:nvCxnSpPr>
          <p:spPr>
            <a:xfrm>
              <a:off x="5519737" y="2643188"/>
              <a:ext cx="1943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96C46F-38C4-45F7-9121-1A6D1DD097C0}"/>
              </a:ext>
            </a:extLst>
          </p:cNvPr>
          <p:cNvSpPr txBox="1"/>
          <p:nvPr/>
        </p:nvSpPr>
        <p:spPr>
          <a:xfrm>
            <a:off x="7854068" y="146958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39CA93-DF80-4A4F-A94B-2EEC5AEF1033}"/>
              </a:ext>
            </a:extLst>
          </p:cNvPr>
          <p:cNvSpPr txBox="1"/>
          <p:nvPr/>
        </p:nvSpPr>
        <p:spPr>
          <a:xfrm>
            <a:off x="7991285" y="1226697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2282C-4D8D-46E9-A797-AB110994E218}"/>
              </a:ext>
            </a:extLst>
          </p:cNvPr>
          <p:cNvSpPr txBox="1"/>
          <p:nvPr/>
        </p:nvSpPr>
        <p:spPr>
          <a:xfrm>
            <a:off x="7991285" y="1522201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EA4DE-4BBC-4D84-8E75-42923C0AF85E}"/>
              </a:ext>
            </a:extLst>
          </p:cNvPr>
          <p:cNvSpPr txBox="1"/>
          <p:nvPr/>
        </p:nvSpPr>
        <p:spPr>
          <a:xfrm>
            <a:off x="8008544" y="1394506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02DE6-9E98-4EC8-BC0E-B197F4A57078}"/>
              </a:ext>
            </a:extLst>
          </p:cNvPr>
          <p:cNvSpPr txBox="1"/>
          <p:nvPr/>
        </p:nvSpPr>
        <p:spPr>
          <a:xfrm>
            <a:off x="7834123" y="1365037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455F4-2623-40A3-BEBC-12413F1A6F7E}"/>
              </a:ext>
            </a:extLst>
          </p:cNvPr>
          <p:cNvSpPr txBox="1"/>
          <p:nvPr/>
        </p:nvSpPr>
        <p:spPr>
          <a:xfrm>
            <a:off x="8120158" y="147961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D869C-17E6-4B47-95E3-DA06354C2705}"/>
              </a:ext>
            </a:extLst>
          </p:cNvPr>
          <p:cNvSpPr txBox="1"/>
          <p:nvPr/>
        </p:nvSpPr>
        <p:spPr>
          <a:xfrm>
            <a:off x="7067175" y="2203956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B8929-D1C7-4E1F-9FD6-20E5D6E1EE3F}"/>
              </a:ext>
            </a:extLst>
          </p:cNvPr>
          <p:cNvSpPr txBox="1"/>
          <p:nvPr/>
        </p:nvSpPr>
        <p:spPr>
          <a:xfrm>
            <a:off x="7067175" y="2039978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67E40-F252-4A6C-AB05-AB89176C6149}"/>
              </a:ext>
            </a:extLst>
          </p:cNvPr>
          <p:cNvSpPr txBox="1"/>
          <p:nvPr/>
        </p:nvSpPr>
        <p:spPr>
          <a:xfrm>
            <a:off x="7196310" y="2141593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FAF6B-AE0B-47F0-ADCF-7E14CFC348A4}"/>
              </a:ext>
            </a:extLst>
          </p:cNvPr>
          <p:cNvSpPr txBox="1"/>
          <p:nvPr/>
        </p:nvSpPr>
        <p:spPr>
          <a:xfrm>
            <a:off x="7313596" y="2244673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4310C-4AAF-4FB3-BF13-0C196AE1CF5C}"/>
              </a:ext>
            </a:extLst>
          </p:cNvPr>
          <p:cNvSpPr txBox="1"/>
          <p:nvPr/>
        </p:nvSpPr>
        <p:spPr>
          <a:xfrm>
            <a:off x="1753306" y="1639868"/>
            <a:ext cx="325954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Input data: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985D98-F24D-4F9E-AA5D-0B8823D955AF}"/>
              </a:ext>
            </a:extLst>
          </p:cNvPr>
          <p:cNvSpPr txBox="1"/>
          <p:nvPr/>
        </p:nvSpPr>
        <p:spPr>
          <a:xfrm>
            <a:off x="1753306" y="3581099"/>
            <a:ext cx="325954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Input data: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AAFB2-8C4D-428B-9ED5-7FEDAA1FE5DB}"/>
              </a:ext>
            </a:extLst>
          </p:cNvPr>
          <p:cNvSpPr txBox="1"/>
          <p:nvPr/>
        </p:nvSpPr>
        <p:spPr>
          <a:xfrm>
            <a:off x="1824744" y="4066962"/>
            <a:ext cx="313900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+ Labels:  y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, …,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757669-E7FC-4ACD-B837-EB72B6A9E6DB}"/>
              </a:ext>
            </a:extLst>
          </p:cNvPr>
          <p:cNvSpPr txBox="1"/>
          <p:nvPr/>
        </p:nvSpPr>
        <p:spPr>
          <a:xfrm>
            <a:off x="7871327" y="343986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976BFB-D4E8-47B9-A618-EFB275E2D8E8}"/>
              </a:ext>
            </a:extLst>
          </p:cNvPr>
          <p:cNvSpPr txBox="1"/>
          <p:nvPr/>
        </p:nvSpPr>
        <p:spPr>
          <a:xfrm>
            <a:off x="8214227" y="3473377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DA0E4-CC2B-4465-9E75-6D717C757790}"/>
              </a:ext>
            </a:extLst>
          </p:cNvPr>
          <p:cNvSpPr txBox="1"/>
          <p:nvPr/>
        </p:nvSpPr>
        <p:spPr>
          <a:xfrm>
            <a:off x="8054092" y="354915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0FE767-A908-42A7-8B18-B976CAB72803}"/>
              </a:ext>
            </a:extLst>
          </p:cNvPr>
          <p:cNvSpPr txBox="1"/>
          <p:nvPr/>
        </p:nvSpPr>
        <p:spPr>
          <a:xfrm>
            <a:off x="8023118" y="335075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98E5B-1637-402D-A64C-8097E62702A5}"/>
              </a:ext>
            </a:extLst>
          </p:cNvPr>
          <p:cNvSpPr txBox="1"/>
          <p:nvPr/>
        </p:nvSpPr>
        <p:spPr>
          <a:xfrm>
            <a:off x="7825493" y="3250071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9991C-0B52-435B-875D-F293CB0E425A}"/>
              </a:ext>
            </a:extLst>
          </p:cNvPr>
          <p:cNvSpPr txBox="1"/>
          <p:nvPr/>
        </p:nvSpPr>
        <p:spPr>
          <a:xfrm>
            <a:off x="7311197" y="3907743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06252E-B75A-480E-8062-6FF84BF51CDD}"/>
              </a:ext>
            </a:extLst>
          </p:cNvPr>
          <p:cNvSpPr txBox="1"/>
          <p:nvPr/>
        </p:nvSpPr>
        <p:spPr>
          <a:xfrm>
            <a:off x="7552892" y="3981127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4985D3-C008-46AD-AF22-BD7A6695F2A0}"/>
              </a:ext>
            </a:extLst>
          </p:cNvPr>
          <p:cNvSpPr txBox="1"/>
          <p:nvPr/>
        </p:nvSpPr>
        <p:spPr>
          <a:xfrm>
            <a:off x="7470744" y="4081811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88D39D-5D08-4CE7-A38E-5D5B2AC8C639}"/>
              </a:ext>
            </a:extLst>
          </p:cNvPr>
          <p:cNvSpPr txBox="1"/>
          <p:nvPr/>
        </p:nvSpPr>
        <p:spPr>
          <a:xfrm>
            <a:off x="7112722" y="3995456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8AC5B1-E57C-4158-BC69-E190B69497AF}"/>
              </a:ext>
            </a:extLst>
          </p:cNvPr>
          <p:cNvSpPr txBox="1"/>
          <p:nvPr/>
        </p:nvSpPr>
        <p:spPr>
          <a:xfrm>
            <a:off x="7272269" y="4169524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F18481-BABC-4F03-AA04-1D1D21C8F470}"/>
              </a:ext>
            </a:extLst>
          </p:cNvPr>
          <p:cNvSpPr txBox="1"/>
          <p:nvPr/>
        </p:nvSpPr>
        <p:spPr>
          <a:xfrm>
            <a:off x="7552892" y="3986978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325074-C178-4F8D-A719-F74246AF605D}"/>
              </a:ext>
            </a:extLst>
          </p:cNvPr>
          <p:cNvSpPr txBox="1"/>
          <p:nvPr/>
        </p:nvSpPr>
        <p:spPr>
          <a:xfrm>
            <a:off x="7470744" y="4087662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F3247-4407-4A66-8E18-C136E71D8885}"/>
              </a:ext>
            </a:extLst>
          </p:cNvPr>
          <p:cNvSpPr txBox="1"/>
          <p:nvPr/>
        </p:nvSpPr>
        <p:spPr>
          <a:xfrm>
            <a:off x="7112722" y="4001307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D9554-888D-474A-87FE-89154247ECE9}"/>
              </a:ext>
            </a:extLst>
          </p:cNvPr>
          <p:cNvSpPr txBox="1"/>
          <p:nvPr/>
        </p:nvSpPr>
        <p:spPr>
          <a:xfrm>
            <a:off x="7272269" y="4175375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2AF376-DE9D-459E-8733-13AA234D0136}"/>
              </a:ext>
            </a:extLst>
          </p:cNvPr>
          <p:cNvSpPr txBox="1"/>
          <p:nvPr/>
        </p:nvSpPr>
        <p:spPr>
          <a:xfrm>
            <a:off x="7311197" y="3917576"/>
            <a:ext cx="27443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7202A57-19C4-4F88-BB79-7FB9F37E49B5}"/>
              </a:ext>
            </a:extLst>
          </p:cNvPr>
          <p:cNvCxnSpPr/>
          <p:nvPr/>
        </p:nvCxnSpPr>
        <p:spPr>
          <a:xfrm flipH="1" flipV="1">
            <a:off x="7112723" y="3330576"/>
            <a:ext cx="1898633" cy="141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40" grpId="0"/>
      <p:bldP spid="41" grpId="0"/>
      <p:bldP spid="42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D6FF-000A-4506-86E3-CBAFE096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Workflow for ML:</a:t>
            </a:r>
            <a:br>
              <a:rPr lang="en-US" dirty="0"/>
            </a:br>
            <a:r>
              <a:rPr lang="en-US" dirty="0"/>
              <a:t>Unsupervised </a:t>
            </a:r>
            <a:r>
              <a:rPr lang="en-US" dirty="0">
                <a:sym typeface="Wingdings" panose="05000000000000000000" pitchFamily="2" charset="2"/>
              </a:rPr>
              <a:t> Supervised 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AEF43-FD92-4476-88C3-6F3A28FF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7469" indent="0">
              <a:buNone/>
            </a:pPr>
            <a:r>
              <a:rPr lang="en-US" dirty="0"/>
              <a:t>Sometimes data has MANY fields/features, each of which </a:t>
            </a:r>
            <a:r>
              <a:rPr lang="en-US" i="1" dirty="0"/>
              <a:t>might</a:t>
            </a:r>
            <a:r>
              <a:rPr lang="en-US" dirty="0"/>
              <a:t> be a good feature</a:t>
            </a:r>
          </a:p>
          <a:p>
            <a:pPr marL="638969" lvl="1" indent="-285750"/>
            <a:r>
              <a:rPr lang="en-US" dirty="0"/>
              <a:t>But which features actually matter the most?</a:t>
            </a:r>
          </a:p>
          <a:p>
            <a:pPr marL="638969" lvl="1" indent="-285750"/>
            <a:r>
              <a:rPr lang="en-US" dirty="0"/>
              <a:t>Are they in the right representation?</a:t>
            </a:r>
          </a:p>
          <a:p>
            <a:pPr marL="67469" indent="0">
              <a:buNone/>
            </a:pPr>
            <a:endParaRPr lang="en-US" dirty="0"/>
          </a:p>
          <a:p>
            <a:pPr marL="67469" indent="0">
              <a:buNone/>
            </a:pPr>
            <a:r>
              <a:rPr lang="en-US" dirty="0"/>
              <a:t>Often, we </a:t>
            </a:r>
            <a:r>
              <a:rPr lang="en-US" b="1" dirty="0"/>
              <a:t>start with unsupervised learning</a:t>
            </a:r>
            <a:r>
              <a:rPr lang="en-US" dirty="0"/>
              <a:t>, which can:</a:t>
            </a:r>
          </a:p>
          <a:p>
            <a:pPr lvl="1"/>
            <a:r>
              <a:rPr lang="en-US" dirty="0"/>
              <a:t>Reduce number of dimensions, generate more “natural” features</a:t>
            </a:r>
          </a:p>
          <a:p>
            <a:pPr lvl="1"/>
            <a:r>
              <a:rPr lang="en-US" dirty="0"/>
              <a:t>Provide insights into “natural clusters”</a:t>
            </a:r>
          </a:p>
          <a:p>
            <a:endParaRPr lang="en-US" dirty="0"/>
          </a:p>
          <a:p>
            <a:pPr marL="67469" indent="0">
              <a:buNone/>
            </a:pPr>
            <a:r>
              <a:rPr lang="en-US" dirty="0"/>
              <a:t>Then we’ll run </a:t>
            </a:r>
            <a:r>
              <a:rPr lang="en-US" b="1" dirty="0"/>
              <a:t>supervised</a:t>
            </a:r>
            <a:r>
              <a:rPr lang="en-US" dirty="0"/>
              <a:t> learning methods (see later modules)!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208F-C693-4906-BE75-53F6728D8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9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5FDF-8CBD-4051-912C-75F86199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Inputs to ML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5597-1871-46FE-9574-E92266A6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20" y="1457749"/>
            <a:ext cx="9063341" cy="6081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Data will generally be in matrices – either integer or floating-point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2840E-3E0F-47CB-94F7-ECC99898C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1C00F-6DB9-417D-89CC-9AE28EFBE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BD90D8-6FE5-4CE3-AA1C-071B52010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43160"/>
              </p:ext>
            </p:extLst>
          </p:nvPr>
        </p:nvGraphicFramePr>
        <p:xfrm>
          <a:off x="4024589" y="2208815"/>
          <a:ext cx="3254502" cy="118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17">
                  <a:extLst>
                    <a:ext uri="{9D8B030D-6E8A-4147-A177-3AD203B41FA5}">
                      <a16:colId xmlns:a16="http://schemas.microsoft.com/office/drawing/2014/main" val="312712602"/>
                    </a:ext>
                  </a:extLst>
                </a:gridCol>
                <a:gridCol w="542417">
                  <a:extLst>
                    <a:ext uri="{9D8B030D-6E8A-4147-A177-3AD203B41FA5}">
                      <a16:colId xmlns:a16="http://schemas.microsoft.com/office/drawing/2014/main" val="981613960"/>
                    </a:ext>
                  </a:extLst>
                </a:gridCol>
                <a:gridCol w="542417">
                  <a:extLst>
                    <a:ext uri="{9D8B030D-6E8A-4147-A177-3AD203B41FA5}">
                      <a16:colId xmlns:a16="http://schemas.microsoft.com/office/drawing/2014/main" val="2983973084"/>
                    </a:ext>
                  </a:extLst>
                </a:gridCol>
                <a:gridCol w="542417">
                  <a:extLst>
                    <a:ext uri="{9D8B030D-6E8A-4147-A177-3AD203B41FA5}">
                      <a16:colId xmlns:a16="http://schemas.microsoft.com/office/drawing/2014/main" val="3419402957"/>
                    </a:ext>
                  </a:extLst>
                </a:gridCol>
                <a:gridCol w="542417">
                  <a:extLst>
                    <a:ext uri="{9D8B030D-6E8A-4147-A177-3AD203B41FA5}">
                      <a16:colId xmlns:a16="http://schemas.microsoft.com/office/drawing/2014/main" val="3756503455"/>
                    </a:ext>
                  </a:extLst>
                </a:gridCol>
                <a:gridCol w="542417">
                  <a:extLst>
                    <a:ext uri="{9D8B030D-6E8A-4147-A177-3AD203B41FA5}">
                      <a16:colId xmlns:a16="http://schemas.microsoft.com/office/drawing/2014/main" val="3647770847"/>
                    </a:ext>
                  </a:extLst>
                </a:gridCol>
              </a:tblGrid>
              <a:tr h="236601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98611493"/>
                  </a:ext>
                </a:extLst>
              </a:tr>
              <a:tr h="23660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39163068"/>
                  </a:ext>
                </a:extLst>
              </a:tr>
              <a:tr h="23660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107286376"/>
                  </a:ext>
                </a:extLst>
              </a:tr>
              <a:tr h="23660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931398566"/>
                  </a:ext>
                </a:extLst>
              </a:tr>
              <a:tr h="23660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940042016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0982423B-63C1-40CC-9CB4-7C8A4E55F4EF}"/>
              </a:ext>
            </a:extLst>
          </p:cNvPr>
          <p:cNvSpPr/>
          <p:nvPr/>
        </p:nvSpPr>
        <p:spPr>
          <a:xfrm>
            <a:off x="3884183" y="2890440"/>
            <a:ext cx="102262" cy="292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01C24-C8C9-421D-A363-1C8B17B64A7B}"/>
              </a:ext>
            </a:extLst>
          </p:cNvPr>
          <p:cNvSpPr txBox="1"/>
          <p:nvPr/>
        </p:nvSpPr>
        <p:spPr>
          <a:xfrm>
            <a:off x="2974621" y="2866669"/>
            <a:ext cx="871417" cy="3139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40" i="1" dirty="0"/>
              <a:t>instance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2E5DB-42BB-4700-825F-9FECF113F84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55802" y="3464475"/>
            <a:ext cx="729188" cy="13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8CCBC0-E302-443D-AC21-762F4C943BDA}"/>
              </a:ext>
            </a:extLst>
          </p:cNvPr>
          <p:cNvSpPr txBox="1"/>
          <p:nvPr/>
        </p:nvSpPr>
        <p:spPr>
          <a:xfrm>
            <a:off x="7184990" y="3432119"/>
            <a:ext cx="834011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20" i="1" dirty="0"/>
              <a:t>feature</a:t>
            </a:r>
            <a:endParaRPr lang="en-US" sz="162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CEEBF-4EAE-42A6-910A-23CE8E3737F6}"/>
              </a:ext>
            </a:extLst>
          </p:cNvPr>
          <p:cNvSpPr txBox="1"/>
          <p:nvPr/>
        </p:nvSpPr>
        <p:spPr>
          <a:xfrm>
            <a:off x="522520" y="4064000"/>
            <a:ext cx="755405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row is typically a single observation</a:t>
            </a:r>
          </a:p>
          <a:p>
            <a:endParaRPr lang="en-US" dirty="0"/>
          </a:p>
          <a:p>
            <a:r>
              <a:rPr lang="en-US" dirty="0"/>
              <a:t>If we have non-numeric data we may need to </a:t>
            </a:r>
            <a:r>
              <a:rPr lang="en-US" b="1" dirty="0"/>
              <a:t>transform</a:t>
            </a:r>
            <a:r>
              <a:rPr lang="en-US" dirty="0"/>
              <a:t> or </a:t>
            </a:r>
            <a:r>
              <a:rPr lang="en-US" b="1" dirty="0"/>
              <a:t>one-hot encode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829820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F42A-C6B9-4438-95F5-1379678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CC32-57B5-4E83-8327-801D6172C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Sometimes (especially with one-hot encoding) we cause an explosion of columns for each item!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efficiency we may want to use a </a:t>
            </a:r>
            <a:r>
              <a:rPr lang="en-US" b="1" dirty="0"/>
              <a:t>sparse matrix</a:t>
            </a:r>
            <a:r>
              <a:rPr lang="en-US" dirty="0"/>
              <a:t> data structure to hold the matrix…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C6F2F-C53B-45A1-9BF6-6AFA24C1C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97FD9-44B5-4EDC-A2A4-962F19BB2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43C6E6-455F-43F9-A4E2-93049457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06272"/>
              </p:ext>
            </p:extLst>
          </p:nvPr>
        </p:nvGraphicFramePr>
        <p:xfrm>
          <a:off x="1998146" y="2627839"/>
          <a:ext cx="3982753" cy="1001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681">
                  <a:extLst>
                    <a:ext uri="{9D8B030D-6E8A-4147-A177-3AD203B41FA5}">
                      <a16:colId xmlns:a16="http://schemas.microsoft.com/office/drawing/2014/main" val="3263154056"/>
                    </a:ext>
                  </a:extLst>
                </a:gridCol>
                <a:gridCol w="723234">
                  <a:extLst>
                    <a:ext uri="{9D8B030D-6E8A-4147-A177-3AD203B41FA5}">
                      <a16:colId xmlns:a16="http://schemas.microsoft.com/office/drawing/2014/main" val="1845374416"/>
                    </a:ext>
                  </a:extLst>
                </a:gridCol>
                <a:gridCol w="1192419">
                  <a:extLst>
                    <a:ext uri="{9D8B030D-6E8A-4147-A177-3AD203B41FA5}">
                      <a16:colId xmlns:a16="http://schemas.microsoft.com/office/drawing/2014/main" val="1885071044"/>
                    </a:ext>
                  </a:extLst>
                </a:gridCol>
                <a:gridCol w="1192419">
                  <a:extLst>
                    <a:ext uri="{9D8B030D-6E8A-4147-A177-3AD203B41FA5}">
                      <a16:colId xmlns:a16="http://schemas.microsoft.com/office/drawing/2014/main" val="3150156110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sz="1400" dirty="0"/>
                        <a:t>Alabama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Alaska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Wyoming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68106097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28482294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20405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98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C9EF-E206-4CA2-A890-7721D6EE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Storage of a Normal Matrix</a:t>
            </a:r>
            <a:br>
              <a:rPr lang="en-US" dirty="0"/>
            </a:br>
            <a:r>
              <a:rPr lang="en-US" dirty="0"/>
              <a:t>vs a Sparse Matrix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3C3368-BA77-4AEF-BE7B-BB3307397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263" y="1439101"/>
            <a:ext cx="4449312" cy="683210"/>
          </a:xfrm>
        </p:spPr>
        <p:txBody>
          <a:bodyPr/>
          <a:lstStyle/>
          <a:p>
            <a:r>
              <a:rPr lang="en-US" dirty="0"/>
              <a:t>By default, we essentially have a list</a:t>
            </a:r>
            <a:br>
              <a:rPr lang="en-US" dirty="0"/>
            </a:br>
            <a:r>
              <a:rPr lang="en-US" dirty="0"/>
              <a:t>of lists of </a:t>
            </a:r>
            <a:r>
              <a:rPr lang="en-US" dirty="0" err="1"/>
              <a:t>ints</a:t>
            </a:r>
            <a:r>
              <a:rPr lang="en-US" dirty="0"/>
              <a:t> – one int per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1998-385C-4EB9-88A3-A14C1FB7B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</a:p>
          <a:p>
            <a:pPr marL="0" indent="0">
              <a:buNone/>
            </a:pPr>
            <a:r>
              <a:rPr lang="en-US" dirty="0"/>
              <a:t>  [ 0, 1, 0, 0, 0, …],</a:t>
            </a:r>
            <a:br>
              <a:rPr lang="en-US" dirty="0"/>
            </a:br>
            <a:r>
              <a:rPr lang="en-US" dirty="0"/>
              <a:t>  [ 1, 0, 0, 0, 0, …],</a:t>
            </a:r>
            <a:br>
              <a:rPr lang="en-US" dirty="0"/>
            </a:br>
            <a:r>
              <a:rPr lang="en-US" dirty="0"/>
              <a:t>…]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63FB10-F19D-49FA-A7A5-A28C97E79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432" y="1446158"/>
            <a:ext cx="4449316" cy="890642"/>
          </a:xfrm>
        </p:spPr>
        <p:txBody>
          <a:bodyPr/>
          <a:lstStyle/>
          <a:p>
            <a:r>
              <a:rPr lang="en-US" dirty="0"/>
              <a:t>A sparse matrix stores a map from cell coordinates to nonzero items</a:t>
            </a:r>
            <a:br>
              <a:rPr lang="en-US" dirty="0"/>
            </a:br>
            <a:r>
              <a:rPr lang="en-US" dirty="0"/>
              <a:t>(this is one of several forms)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BDABF-1B58-41F4-8DB9-8F4E0CBE10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{(0, 1) </a:t>
            </a:r>
            <a:r>
              <a:rPr lang="en-US" dirty="0">
                <a:sym typeface="Wingdings" panose="05000000000000000000" pitchFamily="2" charset="2"/>
              </a:rPr>
              <a:t> 1,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(1, 0) -&gt; 1,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…}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37237-CA2A-448A-A6BA-2C89919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9C367-78F1-47C1-9A8B-47AE4EA3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A8D65-498E-44F3-98B6-B675306766CC}"/>
              </a:ext>
            </a:extLst>
          </p:cNvPr>
          <p:cNvSpPr txBox="1"/>
          <p:nvPr/>
        </p:nvSpPr>
        <p:spPr>
          <a:xfrm>
            <a:off x="711200" y="4182533"/>
            <a:ext cx="26815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r>
              <a:rPr lang="en-US" dirty="0"/>
              <a:t> array() or </a:t>
            </a:r>
            <a:r>
              <a:rPr lang="en-US" dirty="0" err="1"/>
              <a:t>ndarray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401B3-0F2E-4846-A5BD-9FC5D485D0B5}"/>
              </a:ext>
            </a:extLst>
          </p:cNvPr>
          <p:cNvSpPr txBox="1"/>
          <p:nvPr/>
        </p:nvSpPr>
        <p:spPr>
          <a:xfrm>
            <a:off x="5537200" y="4182533"/>
            <a:ext cx="292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scipy.sparse.csr_matrix</a:t>
            </a:r>
            <a:r>
              <a:rPr lang="en-US" i="1" dirty="0"/>
              <a:t>(array)</a:t>
            </a:r>
          </a:p>
        </p:txBody>
      </p:sp>
    </p:spTree>
    <p:extLst>
      <p:ext uri="{BB962C8B-B14F-4D97-AF65-F5344CB8AC3E}">
        <p14:creationId xmlns:p14="http://schemas.microsoft.com/office/powerpoint/2010/main" val="112241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3292-1AA2-4480-B824-1EE05A0C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3641-D8C3-4107-BDA1-3BD076D9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Unsupervised machine learning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Predicts class membership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Requires TensorFlow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Finds structure in the values of the features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Develops machine learning models without needing human input</a:t>
            </a:r>
          </a:p>
          <a:p>
            <a:pPr marL="0" indent="0">
              <a:buNone/>
            </a:pPr>
            <a:r>
              <a:rPr lang="en-US" dirty="0"/>
              <a:t>To store values, a sparse matrix uses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a list of arrays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an array of arrays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an array of lists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a dictionary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11DAD-4212-44EA-A0DB-3A79E26AD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0590F-6741-4B7B-B6D2-B479B47ED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D2BEF-CB10-4390-BB91-15E41B960DF6}"/>
              </a:ext>
            </a:extLst>
          </p:cNvPr>
          <p:cNvSpPr txBox="1"/>
          <p:nvPr/>
        </p:nvSpPr>
        <p:spPr>
          <a:xfrm>
            <a:off x="2639738" y="893554"/>
            <a:ext cx="508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https://canvas.upenn.edu/courses/1606906/quizzes/2688466</a:t>
            </a:r>
          </a:p>
        </p:txBody>
      </p:sp>
    </p:spTree>
    <p:extLst>
      <p:ext uri="{BB962C8B-B14F-4D97-AF65-F5344CB8AC3E}">
        <p14:creationId xmlns:p14="http://schemas.microsoft.com/office/powerpoint/2010/main" val="6197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Facebook’s Mood Manipulation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2012 researchers at Facebook and Cornell University manipulated the newsfeed of selected Facebook users.</a:t>
            </a:r>
          </a:p>
          <a:p>
            <a:pPr lvl="1"/>
            <a:r>
              <a:rPr lang="en-US" dirty="0"/>
              <a:t>Some users were shown more positive articles. </a:t>
            </a:r>
          </a:p>
          <a:p>
            <a:pPr lvl="1"/>
            <a:r>
              <a:rPr lang="en-US" dirty="0"/>
              <a:t>Others were shown more negative or sad articles. </a:t>
            </a:r>
          </a:p>
          <a:p>
            <a:pPr marL="0" indent="0">
              <a:buNone/>
            </a:pPr>
            <a:r>
              <a:rPr lang="en-US" dirty="0"/>
              <a:t>People who were shown more positive articles, posted more positive articles themselves on Facebook</a:t>
            </a:r>
          </a:p>
          <a:p>
            <a:pPr marL="0" indent="0">
              <a:buNone/>
            </a:pPr>
            <a:r>
              <a:rPr lang="en-US" dirty="0"/>
              <a:t>People who were shown shown more negative articles, posted more negative articles. </a:t>
            </a:r>
          </a:p>
          <a:p>
            <a:pPr marL="285747" lvl="1" indent="0">
              <a:buNone/>
            </a:pPr>
            <a:r>
              <a:rPr lang="en-US" dirty="0"/>
              <a:t>	i.e., they demonstrated “emotional contagion”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849120" y="145288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2D84A-81AA-A14B-8E88-1FE136F0ABE5}"/>
              </a:ext>
            </a:extLst>
          </p:cNvPr>
          <p:cNvSpPr txBox="1"/>
          <p:nvPr/>
        </p:nvSpPr>
        <p:spPr>
          <a:xfrm>
            <a:off x="2506979" y="4283345"/>
            <a:ext cx="740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Proc. of the National Academies of Science (2014): “Experimental Evidence of Massive-Scale Emotional Contagion Through Social Networks”</a:t>
            </a:r>
          </a:p>
        </p:txBody>
      </p:sp>
    </p:spTree>
    <p:extLst>
      <p:ext uri="{BB962C8B-B14F-4D97-AF65-F5344CB8AC3E}">
        <p14:creationId xmlns:p14="http://schemas.microsoft.com/office/powerpoint/2010/main" val="264697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DE82-FA7C-47C5-BFC6-696239EB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Module: Finding Structure in Our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25E3-7E4A-4847-8637-FFC77B8B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We’ll start our discussion off by looking at how to reduce the number of features – dimensionality reduction</a:t>
            </a:r>
          </a:p>
          <a:p>
            <a:pPr lvl="1"/>
            <a:r>
              <a:rPr lang="en-US" dirty="0"/>
              <a:t>Principal Components Analysis (PCA)</a:t>
            </a:r>
          </a:p>
          <a:p>
            <a:pPr lvl="1"/>
            <a:r>
              <a:rPr lang="en-US" dirty="0"/>
              <a:t>Scaling PCA to big data</a:t>
            </a:r>
          </a:p>
          <a:p>
            <a:pPr lvl="1"/>
            <a:r>
              <a:rPr lang="en-US" dirty="0"/>
              <a:t>PCA alternatives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F1730-0C31-482A-BAF1-D1E0DA9E5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756D2-5A47-4173-9BCC-52EA44BF7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0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9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sz="3556" dirty="0"/>
              <a:t>Principal Components Analysis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4"/>
            <a:ext cx="6901370" cy="1323703"/>
          </a:xfrm>
        </p:spPr>
        <p:txBody>
          <a:bodyPr rtlCol="0">
            <a:normAutofit/>
          </a:bodyPr>
          <a:lstStyle/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1C3F3D-831A-4E9B-8BC2-89A25CCE3557}"/>
              </a:ext>
            </a:extLst>
          </p:cNvPr>
          <p:cNvSpPr/>
          <p:nvPr/>
        </p:nvSpPr>
        <p:spPr>
          <a:xfrm>
            <a:off x="3815143" y="2368114"/>
            <a:ext cx="58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https://tinyurl.com/cis545-011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7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02B2-3D05-44C0-A053-14EE429B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1F361-E391-421E-88C5-227B05797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7468" indent="0">
              <a:buNone/>
            </a:pPr>
            <a:r>
              <a:rPr lang="en-US" dirty="0">
                <a:solidFill>
                  <a:schemeClr val="accent4"/>
                </a:solidFill>
              </a:rPr>
              <a:t>Technique 1: </a:t>
            </a:r>
            <a:r>
              <a:rPr lang="en-US" b="1" dirty="0">
                <a:solidFill>
                  <a:schemeClr val="accent4"/>
                </a:solidFill>
              </a:rPr>
              <a:t>Dimensionality Reduction</a:t>
            </a:r>
          </a:p>
          <a:p>
            <a:pPr marL="67468" indent="0">
              <a:buNone/>
            </a:pPr>
            <a:r>
              <a:rPr lang="en-US" dirty="0">
                <a:solidFill>
                  <a:schemeClr val="accent4"/>
                </a:solidFill>
              </a:rPr>
              <a:t>	Principal Component Analysis (PCA)</a:t>
            </a:r>
          </a:p>
          <a:p>
            <a:pPr lvl="2"/>
            <a:r>
              <a:rPr lang="en-US" sz="1550" dirty="0">
                <a:solidFill>
                  <a:schemeClr val="accent4"/>
                </a:solidFill>
              </a:rPr>
              <a:t>Reduce high number of correlated </a:t>
            </a:r>
            <a:r>
              <a:rPr lang="en-US" sz="1550" b="1" dirty="0">
                <a:solidFill>
                  <a:schemeClr val="accent4"/>
                </a:solidFill>
              </a:rPr>
              <a:t>features </a:t>
            </a:r>
            <a:r>
              <a:rPr lang="en-US" sz="1550" dirty="0">
                <a:solidFill>
                  <a:schemeClr val="accent4"/>
                </a:solidFill>
              </a:rPr>
              <a:t>to a lower number of uncorrelated features</a:t>
            </a:r>
          </a:p>
          <a:p>
            <a:pPr lvl="2"/>
            <a:r>
              <a:rPr lang="en-US" sz="1550" dirty="0">
                <a:solidFill>
                  <a:schemeClr val="accent4"/>
                </a:solidFill>
              </a:rPr>
              <a:t>New features are weighted combinations of originals</a:t>
            </a:r>
          </a:p>
          <a:p>
            <a:pPr marL="547682" lvl="1" indent="0">
              <a:buNone/>
            </a:pPr>
            <a:r>
              <a:rPr lang="en-US" sz="2000" dirty="0">
                <a:solidFill>
                  <a:schemeClr val="accent4"/>
                </a:solidFill>
              </a:rPr>
              <a:t>	t-Distributed Stochastic Neighbor Embedding (t-SNE)</a:t>
            </a:r>
          </a:p>
          <a:p>
            <a:pPr lvl="1"/>
            <a:endParaRPr lang="en-US" dirty="0"/>
          </a:p>
          <a:p>
            <a:pPr marL="90487" indent="0">
              <a:buNone/>
            </a:pPr>
            <a:r>
              <a:rPr lang="en-US" dirty="0"/>
              <a:t>Technique 2: Clustering</a:t>
            </a:r>
          </a:p>
          <a:p>
            <a:pPr marL="547682" lvl="1" indent="0">
              <a:buNone/>
            </a:pPr>
            <a:r>
              <a:rPr lang="en-US" sz="1800" dirty="0"/>
              <a:t>Find groupings 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193E2-C66E-4A8F-9FD6-7484BB11C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6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C13B45-0D44-460E-A98E-86636A87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Principal Component Analysis?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ACEE7-ADF7-48AE-9062-6AFD88C38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7468" indent="0">
              <a:buNone/>
            </a:pPr>
            <a:r>
              <a:rPr lang="en-US" dirty="0"/>
              <a:t>An unsupervised method that takes X from </a:t>
            </a:r>
            <a:r>
              <a:rPr lang="en-US" i="1" dirty="0"/>
              <a:t>p</a:t>
            </a:r>
            <a:r>
              <a:rPr lang="en-US" dirty="0"/>
              <a:t> dimensions down to </a:t>
            </a:r>
            <a:r>
              <a:rPr lang="en-US" i="1" dirty="0"/>
              <a:t>k</a:t>
            </a:r>
            <a:r>
              <a:rPr lang="en-US" dirty="0"/>
              <a:t> dimensions</a:t>
            </a:r>
          </a:p>
          <a:p>
            <a:pPr lvl="1"/>
            <a:r>
              <a:rPr lang="en-US" dirty="0"/>
              <a:t>Each dimension is orthogonal to the rest</a:t>
            </a:r>
          </a:p>
          <a:p>
            <a:pPr lvl="1"/>
            <a:endParaRPr lang="en-US" dirty="0"/>
          </a:p>
          <a:p>
            <a:pPr marL="67468" indent="0">
              <a:buNone/>
            </a:pPr>
            <a:r>
              <a:rPr lang="en-US" dirty="0"/>
              <a:t>Why is this helpful?</a:t>
            </a:r>
          </a:p>
          <a:p>
            <a:pPr lvl="1"/>
            <a:r>
              <a:rPr lang="en-US" dirty="0"/>
              <a:t>Reduces noise in the data for supervised learning</a:t>
            </a:r>
          </a:p>
          <a:p>
            <a:pPr lvl="1"/>
            <a:r>
              <a:rPr lang="en-US" dirty="0"/>
              <a:t>Reduces data</a:t>
            </a:r>
          </a:p>
          <a:p>
            <a:pPr lvl="1"/>
            <a:r>
              <a:rPr lang="en-US" dirty="0"/>
              <a:t>Simpler to visualize data (though dimensions may be unintuitive!)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08610-124C-4ABE-B131-B4174F313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3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05E7-7E8D-4BDB-8D0F-93AC1F14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EAE7-5B2A-4D7C-84CE-6ED61A18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Take a data set as a matrix </a:t>
            </a:r>
            <a:r>
              <a:rPr lang="en-US" b="1" dirty="0"/>
              <a:t>X</a:t>
            </a:r>
            <a:r>
              <a:rPr lang="en-US" dirty="0"/>
              <a:t> of </a:t>
            </a:r>
            <a:r>
              <a:rPr lang="en-US" i="1" dirty="0"/>
              <a:t>features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Some have little variance, some have a lot</a:t>
            </a:r>
          </a:p>
          <a:p>
            <a:pPr lvl="1"/>
            <a:r>
              <a:rPr lang="en-US" dirty="0"/>
              <a:t>Some are correlated, some are not</a:t>
            </a:r>
          </a:p>
          <a:p>
            <a:pPr marL="0" indent="0">
              <a:buNone/>
            </a:pPr>
            <a:r>
              <a:rPr lang="en-US" dirty="0"/>
              <a:t>Scale each dimension so they are comparable</a:t>
            </a:r>
          </a:p>
          <a:p>
            <a:pPr marL="0" indent="0">
              <a:buNone/>
            </a:pPr>
            <a:r>
              <a:rPr lang="en-US" dirty="0"/>
              <a:t>Consider the </a:t>
            </a:r>
            <a:r>
              <a:rPr lang="en-US" i="1" dirty="0"/>
              <a:t>glass</a:t>
            </a:r>
            <a:r>
              <a:rPr lang="en-US" dirty="0"/>
              <a:t> dataset, with 2D to the right</a:t>
            </a:r>
          </a:p>
          <a:p>
            <a:pPr lvl="1"/>
            <a:r>
              <a:rPr lang="en-US" b="1" dirty="0"/>
              <a:t>Sodium</a:t>
            </a:r>
            <a:r>
              <a:rPr lang="en-US" dirty="0"/>
              <a:t> and </a:t>
            </a:r>
            <a:r>
              <a:rPr lang="en-US" b="1" dirty="0"/>
              <a:t>refractive index</a:t>
            </a:r>
            <a:r>
              <a:rPr lang="en-US" dirty="0"/>
              <a:t> might </a:t>
            </a:r>
            <a:br>
              <a:rPr lang="en-US" dirty="0"/>
            </a:br>
            <a:r>
              <a:rPr lang="en-US" dirty="0"/>
              <a:t>in fact be correlated!</a:t>
            </a:r>
          </a:p>
          <a:p>
            <a:endParaRPr lang="en-US" dirty="0"/>
          </a:p>
          <a:p>
            <a:pPr lvl="1"/>
            <a:r>
              <a:rPr lang="en-US" dirty="0"/>
              <a:t>Find the vector that </a:t>
            </a:r>
            <a:r>
              <a:rPr lang="en-US" b="1" dirty="0"/>
              <a:t>maximizes variance</a:t>
            </a:r>
            <a:r>
              <a:rPr lang="en-US" dirty="0"/>
              <a:t> – the </a:t>
            </a:r>
            <a:r>
              <a:rPr lang="en-US" b="1" dirty="0"/>
              <a:t>principal eigenvector</a:t>
            </a:r>
          </a:p>
          <a:p>
            <a:pPr lvl="1"/>
            <a:r>
              <a:rPr lang="en-US" dirty="0"/>
              <a:t>Repeat for the next orthogonal vector,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E78FC-FECB-4B0A-91E8-86A79FDD0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5395F-46FF-47ED-B30E-F5D042109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41197-3E2D-493E-B05D-8C3FE62A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7" y="1813690"/>
            <a:ext cx="3410880" cy="231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8AACB-D1D3-4249-8406-3EB2B1BE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60" y="809150"/>
            <a:ext cx="3620006" cy="10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3C9-178A-4DCE-9A61-007D6E1E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Formalize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6A63D-F574-4B9D-90BE-988CAC03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i="1" dirty="0" err="1"/>
                  <a:t>a</a:t>
                </a:r>
                <a:r>
                  <a:rPr lang="en-US" dirty="0" err="1"/>
                  <a:t>th</a:t>
                </a:r>
                <a:r>
                  <a:rPr lang="en-US" dirty="0"/>
                  <a:t> feature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(a)</a:t>
                </a:r>
                <a:r>
                  <a:rPr lang="en-US" dirty="0"/>
                  <a:t>, then we can compute the </a:t>
                </a:r>
                <a:r>
                  <a:rPr lang="en-US" b="1" dirty="0"/>
                  <a:t>variance </a:t>
                </a:r>
                <a:r>
                  <a:rPr lang="en-US" dirty="0"/>
                  <a:t>(</a:t>
                </a:r>
                <a:r>
                  <a:rPr lang="en-US" i="1" dirty="0"/>
                  <a:t>std deviation squared</a:t>
                </a:r>
                <a:r>
                  <a:rPr lang="en-US" dirty="0"/>
                  <a:t>) of this feature :</a:t>
                </a:r>
              </a:p>
              <a:p>
                <a:pPr marL="28574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we can generalize for </a:t>
                </a:r>
                <a:r>
                  <a:rPr lang="en-US" i="1" dirty="0"/>
                  <a:t>1</a:t>
                </a:r>
                <a:r>
                  <a:rPr lang="en-US" dirty="0"/>
                  <a:t> &lt;= </a:t>
                </a:r>
                <a:r>
                  <a:rPr lang="en-US" i="1" dirty="0"/>
                  <a:t>a</a:t>
                </a:r>
                <a:r>
                  <a:rPr lang="en-US" dirty="0"/>
                  <a:t> &lt;= </a:t>
                </a:r>
                <a:r>
                  <a:rPr lang="en-US" i="1" dirty="0"/>
                  <a:t>p</a:t>
                </a:r>
                <a:r>
                  <a:rPr lang="en-US" dirty="0"/>
                  <a:t> to get a </a:t>
                </a:r>
                <a:r>
                  <a:rPr lang="en-US" b="1" dirty="0"/>
                  <a:t>variance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Similarly, we can define </a:t>
                </a:r>
                <a:r>
                  <a:rPr lang="en-US" b="1" dirty="0"/>
                  <a:t>covariance</a:t>
                </a:r>
                <a:r>
                  <a:rPr lang="en-US" dirty="0"/>
                  <a:t> to capture how the dimensions vary from the mean with respect to 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ac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6A63D-F574-4B9D-90BE-988CAC03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0B542-8DE4-48BA-890D-28916C287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2054E-9DB8-4ED5-9F21-18CE08F74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793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81AE-EE60-45C7-8A53-1D1A811E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F9382C-A24D-418D-AE73-BD3099BCC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719" y="1792593"/>
                <a:ext cx="8157007" cy="30559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For 1 &lt;= </a:t>
                </a:r>
                <a:r>
                  <a:rPr lang="en-US" sz="2000" i="1" dirty="0"/>
                  <a:t>a</a:t>
                </a:r>
                <a:r>
                  <a:rPr lang="en-US" sz="2000" dirty="0"/>
                  <a:t> &lt;= </a:t>
                </a:r>
                <a:r>
                  <a:rPr lang="en-US" sz="2000" i="1" dirty="0"/>
                  <a:t>p</a:t>
                </a:r>
              </a:p>
              <a:p>
                <a:pPr marL="285747" lvl="1" indent="0">
                  <a:buNone/>
                </a:pPr>
                <a:r>
                  <a:rPr lang="en-US" sz="2000" dirty="0"/>
                  <a:t>For 1 &lt;= </a:t>
                </a:r>
                <a:r>
                  <a:rPr lang="en-US" sz="2000" i="1" dirty="0"/>
                  <a:t>b</a:t>
                </a:r>
                <a:r>
                  <a:rPr lang="en-US" sz="2000" dirty="0"/>
                  <a:t> &lt;= </a:t>
                </a:r>
                <a:r>
                  <a:rPr lang="en-US" sz="2000" i="1" dirty="0"/>
                  <a:t>p</a:t>
                </a:r>
              </a:p>
              <a:p>
                <a:pPr marL="571494" lvl="2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And if X is zero-centered (and </a:t>
                </a:r>
                <a:r>
                  <a:rPr lang="en-US" sz="2000" i="1" dirty="0"/>
                  <a:t>n</a:t>
                </a:r>
                <a:r>
                  <a:rPr lang="en-US" sz="2000" dirty="0"/>
                  <a:t> is large):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F9382C-A24D-418D-AE73-BD3099BCC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719" y="1792593"/>
                <a:ext cx="8157007" cy="3055986"/>
              </a:xfrm>
              <a:blipFill>
                <a:blip r:embed="rId3"/>
                <a:stretch>
                  <a:fillRect l="-747" t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25AA0-895B-49B8-9EB4-B1F4B45EA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A78DC-82A3-4B25-B2FC-060BA4683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CA3A5B-C972-4B2F-B3B5-24B88B8616B6}"/>
                  </a:ext>
                </a:extLst>
              </p:cNvPr>
              <p:cNvSpPr txBox="1"/>
              <p:nvPr/>
            </p:nvSpPr>
            <p:spPr>
              <a:xfrm>
                <a:off x="3190728" y="1199971"/>
                <a:ext cx="6731073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[(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[(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[(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[(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CA3A5B-C972-4B2F-B3B5-24B88B86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728" y="1199971"/>
                <a:ext cx="6731073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47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01E2-AC74-4FBE-941E-6E976166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Covariance Matrix,</a:t>
            </a:r>
            <a:br>
              <a:rPr lang="en-US" dirty="0"/>
            </a:br>
            <a:r>
              <a:rPr lang="en-US" dirty="0"/>
              <a:t>Computing the 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05678-12EB-4114-B406-EA1CB22ED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342897" indent="-342897">
                  <a:buFont typeface="+mj-lt"/>
                  <a:buAutoNum type="arabicPeriod"/>
                </a:pPr>
                <a:r>
                  <a:rPr lang="en-US" dirty="0"/>
                  <a:t>Compute the eigenvectors and eigenvalues for the covariance matrix</a:t>
                </a:r>
              </a:p>
              <a:p>
                <a:pPr marL="285747" lvl="1" indent="0">
                  <a:buNone/>
                </a:pPr>
                <a:r>
                  <a:rPr lang="en-US" i="1" dirty="0"/>
                  <a:t>(Can also perform Singular Value Decomposition)</a:t>
                </a:r>
              </a:p>
              <a:p>
                <a:pPr marL="342897" indent="-342897">
                  <a:buFont typeface="+mj-lt"/>
                  <a:buAutoNum type="arabicPeriod"/>
                </a:pPr>
                <a:r>
                  <a:rPr lang="en-US" dirty="0"/>
                  <a:t>Sort the eigenvectors from highest to lowest, pick the 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285747" lvl="1" indent="0">
                  <a:buNone/>
                </a:pPr>
                <a:r>
                  <a:rPr lang="en-US" i="1" dirty="0"/>
                  <a:t>These are our new, highest-information dimensions – each will be orthogonal</a:t>
                </a:r>
              </a:p>
              <a:p>
                <a:endParaRPr lang="en-US" dirty="0"/>
              </a:p>
              <a:p>
                <a:r>
                  <a:rPr lang="en-US" dirty="0"/>
                  <a:t>Construct a projection matrix </a:t>
                </a:r>
                <a:r>
                  <a:rPr lang="en-US" b="1" dirty="0"/>
                  <a:t>W</a:t>
                </a:r>
                <a:r>
                  <a:rPr lang="en-US" dirty="0"/>
                  <a:t> from these </a:t>
                </a:r>
                <a:r>
                  <a:rPr lang="en-US" i="1" dirty="0"/>
                  <a:t>k</a:t>
                </a:r>
                <a:r>
                  <a:rPr lang="en-US" dirty="0"/>
                  <a:t> eigenvectors</a:t>
                </a:r>
              </a:p>
              <a:p>
                <a:r>
                  <a:rPr lang="en-US" dirty="0"/>
                  <a:t>Transform original dataset </a:t>
                </a:r>
                <a:r>
                  <a:rPr lang="en-US" b="1" dirty="0"/>
                  <a:t>X</a:t>
                </a:r>
                <a:r>
                  <a:rPr lang="en-US" dirty="0"/>
                  <a:t> by multiplying </a:t>
                </a:r>
                <a:r>
                  <a:rPr lang="en-US" b="1" dirty="0"/>
                  <a:t>W</a:t>
                </a:r>
                <a:r>
                  <a:rPr lang="en-US" dirty="0"/>
                  <a:t> to obtain a </a:t>
                </a:r>
                <a:r>
                  <a:rPr lang="en-US" i="1" dirty="0"/>
                  <a:t>k</a:t>
                </a:r>
                <a:r>
                  <a:rPr lang="en-US" dirty="0"/>
                  <a:t>-dimensional feature subspace </a:t>
                </a:r>
                <a:r>
                  <a:rPr lang="en-US" b="1" dirty="0"/>
                  <a:t>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05678-12EB-4114-B406-EA1CB22ED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1" t="-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83DC4-9996-4C7C-AE07-8D1496B17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4C25F-6B97-4088-97F3-2219C5DB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94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82B8-E71F-4E71-B183-B9AD148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PCA, Visualized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755440-A24D-41EF-B58C-22B3D3A13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38" y="1254225"/>
            <a:ext cx="3334318" cy="3899926"/>
          </a:xfrm>
        </p:spPr>
        <p:txBody>
          <a:bodyPr/>
          <a:lstStyle/>
          <a:p>
            <a:pPr marL="62865" indent="0">
              <a:buNone/>
            </a:pPr>
            <a:r>
              <a:rPr lang="en-US" dirty="0"/>
              <a:t>Transform to new coordinate system:</a:t>
            </a:r>
          </a:p>
          <a:p>
            <a:pPr marL="405761" indent="-342897">
              <a:buSzPct val="100000"/>
              <a:buFont typeface="+mj-lt"/>
              <a:buAutoNum type="arabicPeriod"/>
            </a:pPr>
            <a:r>
              <a:rPr lang="en-US" dirty="0"/>
              <a:t>Find directions of maximum variation (covariance)</a:t>
            </a:r>
          </a:p>
          <a:p>
            <a:pPr marL="405761" indent="-342897">
              <a:buSzPct val="100000"/>
              <a:buFont typeface="+mj-lt"/>
              <a:buAutoNum type="arabicPeriod"/>
            </a:pPr>
            <a:endParaRPr lang="en-US" dirty="0"/>
          </a:p>
          <a:p>
            <a:pPr marL="405761" indent="-342897">
              <a:buSzPct val="100000"/>
              <a:buFont typeface="+mj-lt"/>
              <a:buAutoNum type="arabicPeriod"/>
            </a:pPr>
            <a:r>
              <a:rPr lang="en-US" dirty="0"/>
              <a:t>Minimize reconstruction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AA6A5-2906-4257-93B4-69DDA4078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069A1F-9DBF-42C5-9F83-4EDADF34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333" y="1006869"/>
            <a:ext cx="3520081" cy="3700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9CB19C-6325-44C8-AAC3-1B737CC62810}"/>
              </a:ext>
            </a:extLst>
          </p:cNvPr>
          <p:cNvSpPr txBox="1"/>
          <p:nvPr/>
        </p:nvSpPr>
        <p:spPr>
          <a:xfrm>
            <a:off x="6640085" y="2857168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59D6E-1B9E-4EE3-9799-BB242A5B6821}"/>
              </a:ext>
            </a:extLst>
          </p:cNvPr>
          <p:cNvSpPr txBox="1"/>
          <p:nvPr/>
        </p:nvSpPr>
        <p:spPr>
          <a:xfrm>
            <a:off x="7170044" y="3000521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424579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50BD-1241-4318-8124-F25CC7E6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Projection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497C6-2DD6-44D1-BAE2-E957431A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786D-5A6A-4934-B3B3-9C87CE3A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66" y="942560"/>
            <a:ext cx="5876268" cy="3966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4DA31-4051-4EC9-AE84-91584C875148}"/>
              </a:ext>
            </a:extLst>
          </p:cNvPr>
          <p:cNvSpPr txBox="1"/>
          <p:nvPr/>
        </p:nvSpPr>
        <p:spPr>
          <a:xfrm>
            <a:off x="2471917" y="4513319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C8254-C400-46C1-BB99-D9FD2B7FB1F9}"/>
              </a:ext>
            </a:extLst>
          </p:cNvPr>
          <p:cNvSpPr txBox="1"/>
          <p:nvPr/>
        </p:nvSpPr>
        <p:spPr>
          <a:xfrm>
            <a:off x="1807796" y="3988486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2478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and Informed 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Informed consent is often buried in the fine print</a:t>
            </a:r>
          </a:p>
          <a:p>
            <a:r>
              <a:rPr lang="en-US" dirty="0"/>
              <a:t>Data is often collected first; the experiment comes later</a:t>
            </a:r>
          </a:p>
          <a:p>
            <a:r>
              <a:rPr lang="en-US" dirty="0"/>
              <a:t>How the data, once collected, is going to be used is difficult to control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Most people ignore the terms of usage and just click through!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75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1AEBC-C239-4DD1-861A-1CDF0123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9E19E-6EDA-46B6-88A3-F70B80F4F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PCA is </a:t>
            </a:r>
            <a:r>
              <a:rPr lang="en-US" i="1" dirty="0"/>
              <a:t>not</a:t>
            </a:r>
            <a:r>
              <a:rPr lang="en-US" dirty="0"/>
              <a:t> scale-invariant as it finds the direction of maximum variation!</a:t>
            </a:r>
          </a:p>
          <a:p>
            <a:endParaRPr lang="en-US" dirty="0"/>
          </a:p>
          <a:p>
            <a:r>
              <a:rPr lang="en-US" dirty="0"/>
              <a:t>We can look at </a:t>
            </a:r>
            <a:r>
              <a:rPr lang="en-US" i="1" dirty="0"/>
              <a:t>explained variance</a:t>
            </a:r>
            <a:r>
              <a:rPr lang="en-US" dirty="0"/>
              <a:t> for each component – the ratio of the principal component vs the total variance across all components</a:t>
            </a:r>
          </a:p>
          <a:p>
            <a:pPr lvl="1"/>
            <a:r>
              <a:rPr lang="en-US" dirty="0"/>
              <a:t>First </a:t>
            </a:r>
            <a:r>
              <a:rPr lang="en-US" i="1" dirty="0"/>
              <a:t>k</a:t>
            </a:r>
            <a:r>
              <a:rPr lang="en-US" dirty="0"/>
              <a:t> principal components explain the </a:t>
            </a:r>
            <a:r>
              <a:rPr lang="en-US" b="1" dirty="0"/>
              <a:t>most variance any </a:t>
            </a:r>
            <a:r>
              <a:rPr lang="en-US" b="1" i="1" dirty="0"/>
              <a:t>k</a:t>
            </a:r>
            <a:r>
              <a:rPr lang="en-US" b="1" dirty="0"/>
              <a:t> variables can explain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4DC38-7E7E-41FC-9B10-1AEFFD188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96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18349B-78EF-4A3D-B286-05F4DECE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6203C-3CE2-4710-8A68-E19B6DF7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first component in PCA is based on the vector that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minimizes variance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minimizes entropy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maximizes variance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is orthogonal to the original features</a:t>
            </a:r>
          </a:p>
          <a:p>
            <a:pPr marL="0" indent="0">
              <a:buNone/>
            </a:pPr>
            <a:r>
              <a:rPr lang="en-US" dirty="0"/>
              <a:t>(If we are not using SVD), PCA uses the eigenvectors and eigenvalues of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the weight transfer matrix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the weight matrix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the covariance matrix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the variance matrix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00BFEC-E7A0-42B2-B827-00A4D08B6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548133-DEE0-41B8-8582-E65563760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C9F2412-3539-B440-B8D0-04FCB9C93E41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2F8A5-4AAF-4850-A18A-D3DEB1E036CF}"/>
              </a:ext>
            </a:extLst>
          </p:cNvPr>
          <p:cNvSpPr txBox="1"/>
          <p:nvPr/>
        </p:nvSpPr>
        <p:spPr>
          <a:xfrm>
            <a:off x="2112580" y="893554"/>
            <a:ext cx="607465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https://canvas.upenn.edu/courses/1606906/quizzes/2688519</a:t>
            </a:r>
          </a:p>
        </p:txBody>
      </p:sp>
    </p:spTree>
    <p:extLst>
      <p:ext uri="{BB962C8B-B14F-4D97-AF65-F5344CB8AC3E}">
        <p14:creationId xmlns:p14="http://schemas.microsoft.com/office/powerpoint/2010/main" val="108736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48E-9BCF-4D7A-B4CC-A9AE3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BB4F-ED04-4661-8864-04782BFF4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the directions of maximum variation</a:t>
            </a:r>
          </a:p>
          <a:p>
            <a:pPr marL="285737" lvl="1" indent="0">
              <a:buNone/>
            </a:pPr>
            <a:r>
              <a:rPr lang="en-US" dirty="0"/>
              <a:t>by computing the principal eigenvectors of the covariance matrix</a:t>
            </a:r>
          </a:p>
          <a:p>
            <a:r>
              <a:rPr lang="en-US" dirty="0"/>
              <a:t>Returns a projection matrix and a feature subspace that minimizes reconstruction error!</a:t>
            </a:r>
          </a:p>
          <a:p>
            <a:endParaRPr lang="en-US" dirty="0"/>
          </a:p>
          <a:p>
            <a:r>
              <a:rPr lang="en-US" dirty="0"/>
              <a:t>Next: how do we use this?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0C036-7643-43EB-9CF3-FC0165DD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AA62F-4C61-4DF9-83CE-D930B297F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240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B3F7-3522-4E98-96F4-4277927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1BCAA3-C378-4058-82A4-8683BD983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8265" y="1457744"/>
                <a:ext cx="5618226" cy="3401597"/>
              </a:xfrm>
            </p:spPr>
            <p:txBody>
              <a:bodyPr>
                <a:normAutofit fontScale="70000" lnSpcReduction="20000"/>
              </a:bodyPr>
              <a:lstStyle/>
              <a:p>
                <a:pPr marL="67468" indent="0">
                  <a:buNone/>
                </a:pPr>
                <a:r>
                  <a:rPr lang="en-US" dirty="0"/>
                  <a:t>For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find </a:t>
                </a:r>
                <a:r>
                  <a:rPr lang="en-US" i="1" dirty="0"/>
                  <a:t>k</a:t>
                </a:r>
                <a:r>
                  <a:rPr lang="en-US" dirty="0"/>
                  <a:t>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by projecting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onto each of </a:t>
                </a:r>
                <a:r>
                  <a:rPr lang="en-US" i="1" dirty="0"/>
                  <a:t>k</a:t>
                </a:r>
                <a:r>
                  <a:rPr lang="en-US" dirty="0"/>
                  <a:t> </a:t>
                </a:r>
                <a:r>
                  <a:rPr lang="en-US" b="1" dirty="0"/>
                  <a:t>loading vectors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54768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67468" indent="0">
                  <a:buNone/>
                </a:pPr>
                <a:r>
                  <a:rPr lang="en-US" dirty="0"/>
                  <a:t>Given data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with </a:t>
                </a:r>
                <a:r>
                  <a:rPr lang="en-US" i="1" dirty="0"/>
                  <a:t>n</a:t>
                </a:r>
                <a:r>
                  <a:rPr lang="en-US" dirty="0"/>
                  <a:t> rows and </a:t>
                </a:r>
                <a:r>
                  <a:rPr lang="en-US" i="1" dirty="0"/>
                  <a:t>p</a:t>
                </a:r>
                <a:r>
                  <a:rPr lang="en-US" dirty="0"/>
                  <a:t> columns, we define the T matrix:</a:t>
                </a:r>
              </a:p>
              <a:p>
                <a:pPr marL="6746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67468" indent="0">
                  <a:buNone/>
                </a:pPr>
                <a:r>
                  <a:rPr lang="en-US" dirty="0"/>
                  <a:t>We want to invert this:</a:t>
                </a:r>
              </a:p>
              <a:p>
                <a:pPr marL="6746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524664" lvl="1" indent="0">
                  <a:buNone/>
                </a:pPr>
                <a:endParaRPr lang="en-US" sz="1800" dirty="0"/>
              </a:p>
              <a:p>
                <a:pPr marL="524664" lvl="1" indent="0"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We can’t do this exactly but can approximate it!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1BCAA3-C378-4058-82A4-8683BD983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8265" y="1457744"/>
                <a:ext cx="5618226" cy="34015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227FE-7645-4548-93FE-FDF5D3D8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FC2D8-B57D-48C0-B817-7980FA17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91" y="1017203"/>
            <a:ext cx="2839083" cy="29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8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9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sz="3556" dirty="0"/>
              <a:t>Applying PCA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4"/>
            <a:ext cx="6901370" cy="1323703"/>
          </a:xfrm>
        </p:spPr>
        <p:txBody>
          <a:bodyPr rtlCol="0">
            <a:normAutofit/>
          </a:bodyPr>
          <a:lstStyle/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081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2DD2-0793-4EE6-9994-FD8BA42F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PCA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ABDF3-851A-42B3-B112-23818D782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7468" indent="0">
              <a:buNone/>
            </a:pPr>
            <a:r>
              <a:rPr lang="en-US" dirty="0"/>
              <a:t>Glass Identification Data Set from UC Irvine ML Repository</a:t>
            </a:r>
          </a:p>
          <a:p>
            <a:pPr marL="547682" lvl="1" indent="0">
              <a:buNone/>
            </a:pPr>
            <a:r>
              <a:rPr lang="en-US" dirty="0">
                <a:hlinkClick r:id="rId2"/>
              </a:rPr>
              <a:t>https://archive.ics.uci.edu/ml/datasets/glass+identification</a:t>
            </a:r>
            <a:endParaRPr lang="en-US" dirty="0"/>
          </a:p>
          <a:p>
            <a:pPr marL="67468" indent="0">
              <a:buNone/>
            </a:pPr>
            <a:r>
              <a:rPr lang="en-US" dirty="0"/>
              <a:t>The task:</a:t>
            </a:r>
          </a:p>
          <a:p>
            <a:pPr marL="547682" lvl="1" indent="0">
              <a:buNone/>
            </a:pPr>
            <a:r>
              <a:rPr lang="en-US" sz="1900" dirty="0"/>
              <a:t>Forensic scientists need to identify the type of glass based on its chemical composition!</a:t>
            </a:r>
          </a:p>
          <a:p>
            <a:pPr marL="547682" lvl="1" indent="0">
              <a:buNone/>
            </a:pPr>
            <a:endParaRPr lang="en-US" sz="1900" dirty="0"/>
          </a:p>
          <a:p>
            <a:pPr marL="547682" lvl="1" indent="0">
              <a:buNone/>
            </a:pPr>
            <a:r>
              <a:rPr lang="en-US" sz="1900" dirty="0"/>
              <a:t>Can we take a dataset of glass instances and their chemical compositions and:</a:t>
            </a:r>
          </a:p>
          <a:p>
            <a:pPr marL="890579" lvl="1" indent="-342897">
              <a:buAutoNum type="arabicPeriod"/>
            </a:pPr>
            <a:r>
              <a:rPr lang="en-US" sz="1900" dirty="0"/>
              <a:t>Reduce dimensionality (by default 8 elements + refractive index are given)</a:t>
            </a:r>
          </a:p>
          <a:p>
            <a:pPr marL="890579" lvl="1" indent="-342897">
              <a:buAutoNum type="arabicPeriod"/>
            </a:pPr>
            <a:r>
              <a:rPr lang="en-US" sz="1900" dirty="0"/>
              <a:t>Predict the type of glass: building, vehicle, container, tableware, headlight </a:t>
            </a:r>
            <a:r>
              <a:rPr lang="en-US" sz="1900" dirty="0">
                <a:solidFill>
                  <a:srgbClr val="7B2017"/>
                </a:solidFill>
              </a:rPr>
              <a:t>[this part uses </a:t>
            </a:r>
            <a:r>
              <a:rPr lang="en-US" sz="1900" b="1" dirty="0">
                <a:solidFill>
                  <a:srgbClr val="7B2017"/>
                </a:solidFill>
              </a:rPr>
              <a:t>supervised machine learning</a:t>
            </a:r>
            <a:r>
              <a:rPr lang="en-US" sz="1900" dirty="0">
                <a:solidFill>
                  <a:srgbClr val="7B2017"/>
                </a:solidFill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F399-63CD-47AF-A211-481B1FA3A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959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A791-B5BA-414A-A654-2D4A39B0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Glass Data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07D99-8D03-4A8C-B333-F03F80DD1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8C2434-5F0F-42C0-963E-503F707ADA9D}"/>
              </a:ext>
            </a:extLst>
          </p:cNvPr>
          <p:cNvGraphicFramePr>
            <a:graphicFrameLocks noGrp="1"/>
          </p:cNvGraphicFramePr>
          <p:nvPr/>
        </p:nvGraphicFramePr>
        <p:xfrm>
          <a:off x="839053" y="1249495"/>
          <a:ext cx="6583458" cy="2517839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120">
                  <a:extLst>
                    <a:ext uri="{9D8B030D-6E8A-4147-A177-3AD203B41FA5}">
                      <a16:colId xmlns:a16="http://schemas.microsoft.com/office/drawing/2014/main" val="741574444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4041567683"/>
                    </a:ext>
                  </a:extLst>
                </a:gridCol>
                <a:gridCol w="1314170">
                  <a:extLst>
                    <a:ext uri="{9D8B030D-6E8A-4147-A177-3AD203B41FA5}">
                      <a16:colId xmlns:a16="http://schemas.microsoft.com/office/drawing/2014/main" val="3798070841"/>
                    </a:ext>
                  </a:extLst>
                </a:gridCol>
                <a:gridCol w="545820">
                  <a:extLst>
                    <a:ext uri="{9D8B030D-6E8A-4147-A177-3AD203B41FA5}">
                      <a16:colId xmlns:a16="http://schemas.microsoft.com/office/drawing/2014/main" val="587313318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767874737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1395568155"/>
                    </a:ext>
                  </a:extLst>
                </a:gridCol>
                <a:gridCol w="545820">
                  <a:extLst>
                    <a:ext uri="{9D8B030D-6E8A-4147-A177-3AD203B41FA5}">
                      <a16:colId xmlns:a16="http://schemas.microsoft.com/office/drawing/2014/main" val="644184364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4027956602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2416556262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2513303187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1861715257"/>
                    </a:ext>
                  </a:extLst>
                </a:gridCol>
                <a:gridCol w="471441">
                  <a:extLst>
                    <a:ext uri="{9D8B030D-6E8A-4147-A177-3AD203B41FA5}">
                      <a16:colId xmlns:a16="http://schemas.microsoft.com/office/drawing/2014/main" val="3173014711"/>
                    </a:ext>
                  </a:extLst>
                </a:gridCol>
              </a:tblGrid>
              <a:tr h="506879">
                <a:tc>
                  <a:txBody>
                    <a:bodyPr/>
                    <a:lstStyle/>
                    <a:p>
                      <a:pPr algn="r"/>
                      <a:endParaRPr lang="en-US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en-US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Refractive Index</a:t>
                      </a:r>
                      <a:endParaRPr lang="en-US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Na</a:t>
                      </a:r>
                      <a:endParaRPr lang="en-US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Mg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Al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Si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K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Ca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Ba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Fe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2511013565"/>
                  </a:ext>
                </a:extLst>
              </a:tr>
              <a:tr h="35904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1.52101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13.64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4.49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1.10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71.78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8.75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3215947708"/>
                  </a:ext>
                </a:extLst>
              </a:tr>
              <a:tr h="35904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1.51761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13.89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3.60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1.36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72.73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0.48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7.83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3723287160"/>
                  </a:ext>
                </a:extLst>
              </a:tr>
              <a:tr h="35904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1.51618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13.53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3.55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1.54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72.99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0.39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7.78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638016971"/>
                  </a:ext>
                </a:extLst>
              </a:tr>
              <a:tr h="35904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1.51766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13.21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3.69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1.29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72.61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0.57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8.22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3019961720"/>
                  </a:ext>
                </a:extLst>
              </a:tr>
              <a:tr h="35904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1.51742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13.27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3.62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1.24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73.08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0.55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8.07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436191791"/>
                  </a:ext>
                </a:extLst>
              </a:tr>
              <a:tr h="215760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  <a:endParaRPr lang="en-US" sz="1000" b="1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63360" marR="63360" marT="31680" marB="31680" anchor="ctr"/>
                </a:tc>
                <a:extLst>
                  <a:ext uri="{0D108BD9-81ED-4DB2-BD59-A6C34878D82A}">
                    <a16:rowId xmlns:a16="http://schemas.microsoft.com/office/drawing/2014/main" val="48357359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3A3D225-6BBC-47D6-8C1D-5C02CEAE3F4E}"/>
              </a:ext>
            </a:extLst>
          </p:cNvPr>
          <p:cNvSpPr/>
          <p:nvPr/>
        </p:nvSpPr>
        <p:spPr>
          <a:xfrm>
            <a:off x="839052" y="3518334"/>
            <a:ext cx="4572000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Remove the ID and the Type labels for </a:t>
            </a:r>
            <a:b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 the training data set X</a:t>
            </a: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</a:rPr>
              <a:t>X = </a:t>
            </a:r>
            <a:r>
              <a:rPr lang="en-US" sz="1400" dirty="0" err="1">
                <a:latin typeface="Courier New" panose="02070309020205020404" pitchFamily="49" charset="0"/>
              </a:rPr>
              <a:t>glass_df.drop</a:t>
            </a:r>
            <a:r>
              <a:rPr lang="en-US" sz="1400" dirty="0">
                <a:latin typeface="Courier New" panose="02070309020205020404" pitchFamily="49" charset="0"/>
              </a:rPr>
              <a:t>([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ID'</a:t>
            </a:r>
            <a:r>
              <a:rPr lang="en-US" sz="1400" dirty="0" err="1">
                <a:latin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'Type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400" dirty="0">
                <a:latin typeface="Courier New" panose="02070309020205020404" pitchFamily="49" charset="0"/>
              </a:rPr>
              <a:t>], axis=</a:t>
            </a:r>
            <a:r>
              <a:rPr lang="en-US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latin typeface="Courier New" panose="02070309020205020404" pitchFamily="49" charset="0"/>
              </a:rPr>
              <a:t>)</a:t>
            </a:r>
          </a:p>
          <a:p>
            <a:br>
              <a:rPr lang="en-US" sz="1400" dirty="0">
                <a:latin typeface="Courier New" panose="020703090202050204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Labels are in a separate y vector</a:t>
            </a: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</a:rPr>
              <a:t>y = </a:t>
            </a:r>
            <a:r>
              <a:rPr lang="en-US" sz="1400" dirty="0" err="1">
                <a:latin typeface="Courier New" panose="02070309020205020404" pitchFamily="49" charset="0"/>
              </a:rPr>
              <a:t>glass_df</a:t>
            </a:r>
            <a:r>
              <a:rPr lang="en-US" sz="1400" dirty="0"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sz="1400" dirty="0">
                <a:latin typeface="Courier New" panose="02070309020205020404" pitchFamily="49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FE44F-55F1-45B3-99F2-AD0357A0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19" y="2005529"/>
            <a:ext cx="4045984" cy="28515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5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BD1D-85C5-4A2C-A590-862A60D3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98" y="23785"/>
            <a:ext cx="8157007" cy="1089756"/>
          </a:xfrm>
        </p:spPr>
        <p:txBody>
          <a:bodyPr/>
          <a:lstStyle/>
          <a:p>
            <a:r>
              <a:rPr lang="en-US" dirty="0"/>
              <a:t>Best Practice: Scaling and Centering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7994F-C2BB-46F5-B6BC-E78142C53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E98DF-F069-41D9-AC1D-C485420A5847}"/>
              </a:ext>
            </a:extLst>
          </p:cNvPr>
          <p:cNvSpPr/>
          <p:nvPr/>
        </p:nvSpPr>
        <p:spPr>
          <a:xfrm>
            <a:off x="756653" y="930887"/>
            <a:ext cx="5847347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F00DB"/>
                </a:solidFill>
                <a:latin typeface="Courier New" panose="02070309020205020404" pitchFamily="49" charset="0"/>
              </a:rPr>
              <a:t># </a:t>
            </a:r>
            <a:r>
              <a:rPr lang="en-US" sz="1200" dirty="0"/>
              <a:t>Standardize features by removing the mean and scaling to unit variance</a:t>
            </a:r>
            <a:endParaRPr lang="en-US" sz="1200" dirty="0">
              <a:solidFill>
                <a:srgbClr val="AF00DB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</a:rPr>
              <a:t> </a:t>
            </a:r>
            <a:r>
              <a:rPr lang="en-US" sz="1200" dirty="0" err="1">
                <a:latin typeface="Courier New" panose="02070309020205020404" pitchFamily="49" charset="0"/>
              </a:rPr>
              <a:t>sklearn.preprocessing</a:t>
            </a:r>
            <a:r>
              <a:rPr lang="en-US" sz="1200" dirty="0">
                <a:latin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</a:rPr>
              <a:t> </a:t>
            </a:r>
            <a:r>
              <a:rPr lang="en-US" sz="1200" dirty="0" err="1">
                <a:latin typeface="Courier New" panose="02070309020205020404" pitchFamily="49" charset="0"/>
              </a:rPr>
              <a:t>StandardScaler</a:t>
            </a:r>
            <a:endParaRPr lang="en-US" sz="1200" dirty="0">
              <a:latin typeface="Courier New" panose="02070309020205020404" pitchFamily="49" charset="0"/>
            </a:endParaRPr>
          </a:p>
          <a:p>
            <a:br>
              <a:rPr lang="en-US" sz="1200" dirty="0">
                <a:latin typeface="Courier New" panose="02070309020205020404" pitchFamily="49" charset="0"/>
              </a:rPr>
            </a:b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Standardizing the features between 0 and 1</a:t>
            </a:r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X = </a:t>
            </a:r>
            <a:r>
              <a:rPr lang="en-US" sz="1200" dirty="0" err="1">
                <a:latin typeface="Courier New" panose="02070309020205020404" pitchFamily="49" charset="0"/>
              </a:rPr>
              <a:t>StandardScaler</a:t>
            </a:r>
            <a:r>
              <a:rPr lang="en-US" sz="1200" dirty="0">
                <a:latin typeface="Courier New" panose="02070309020205020404" pitchFamily="49" charset="0"/>
              </a:rPr>
              <a:t>().</a:t>
            </a:r>
            <a:r>
              <a:rPr lang="en-US" sz="1200" dirty="0" err="1">
                <a:latin typeface="Courier New" panose="02070309020205020404" pitchFamily="49" charset="0"/>
              </a:rPr>
              <a:t>fit_transform</a:t>
            </a:r>
            <a:r>
              <a:rPr lang="en-US" sz="1200" dirty="0">
                <a:latin typeface="Courier New" panose="02070309020205020404" pitchFamily="49" charset="0"/>
              </a:rPr>
              <a:t>(X)</a:t>
            </a:r>
          </a:p>
          <a:p>
            <a:br>
              <a:rPr lang="en-US" sz="1200" dirty="0">
                <a:latin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</a:rPr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E73D3-2A73-481F-8101-EAC80BBC40A2}"/>
              </a:ext>
            </a:extLst>
          </p:cNvPr>
          <p:cNvSpPr/>
          <p:nvPr/>
        </p:nvSpPr>
        <p:spPr>
          <a:xfrm>
            <a:off x="756651" y="2524429"/>
            <a:ext cx="782854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array([[ 0.87286765, 0.28495326, 1.25463857, ..., -0.14576634, -0.35287683, -0.5864509 ], [-0.24933347, 0.59181718, 0.63616803, ..., -0.79373376, -0.35287683, -0.5864509 ], [-0.72131806, 0.14993314, 0.60142249, ..., -0.82894938, -0.35287683, -0.5864509 ], ..., [ 0.75404635, 1.16872135, -1.86551055, ..., -0.36410319, 2.95320036, -0.5864509 ], [-0.61239854, 1.19327046, -1.86551055, ..., -0.33593069, 2.81208731, -0.5864509 ], [-0.41436305, 1.00915211, -1.86551055, ..., -0.23732695, 3.01367739, -0.5864509 ]])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E03C6-87D0-4D8D-B77A-48560DFC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06" y="1739396"/>
            <a:ext cx="3926170" cy="2695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BB9EF-2825-47C5-8C77-E1E22E0C90AD}"/>
              </a:ext>
            </a:extLst>
          </p:cNvPr>
          <p:cNvCxnSpPr/>
          <p:nvPr/>
        </p:nvCxnSpPr>
        <p:spPr>
          <a:xfrm>
            <a:off x="5569284" y="3168316"/>
            <a:ext cx="1203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140A86-779C-4D61-90E3-F890B6F7B667}"/>
              </a:ext>
            </a:extLst>
          </p:cNvPr>
          <p:cNvCxnSpPr/>
          <p:nvPr/>
        </p:nvCxnSpPr>
        <p:spPr>
          <a:xfrm flipV="1">
            <a:off x="6780463" y="3176338"/>
            <a:ext cx="0" cy="96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55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D62F-1049-40D1-955B-8F416251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790BD-1E21-4207-9A78-3B181EA2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A403CD-EE30-41C6-BD91-A46819DF48E0}"/>
              </a:ext>
            </a:extLst>
          </p:cNvPr>
          <p:cNvSpPr/>
          <p:nvPr/>
        </p:nvSpPr>
        <p:spPr>
          <a:xfrm>
            <a:off x="1032751" y="1000827"/>
            <a:ext cx="457200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latin typeface="Courier New" panose="02070309020205020404" pitchFamily="49" charset="0"/>
              </a:rPr>
              <a:t> </a:t>
            </a:r>
            <a:r>
              <a:rPr lang="en-US" sz="1400" dirty="0" err="1">
                <a:latin typeface="Courier New" panose="02070309020205020404" pitchFamily="49" charset="0"/>
              </a:rPr>
              <a:t>sklearn.decomposition</a:t>
            </a:r>
            <a:r>
              <a:rPr lang="en-US" sz="1400" dirty="0">
                <a:latin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latin typeface="Courier New" panose="02070309020205020404" pitchFamily="49" charset="0"/>
              </a:rPr>
              <a:t> PCA</a:t>
            </a:r>
          </a:p>
          <a:p>
            <a:r>
              <a:rPr lang="en-US" sz="1400" dirty="0" err="1">
                <a:latin typeface="Courier New" panose="02070309020205020404" pitchFamily="49" charset="0"/>
              </a:rPr>
              <a:t>pca</a:t>
            </a:r>
            <a:r>
              <a:rPr lang="en-US" sz="1400" dirty="0">
                <a:latin typeface="Courier New" panose="02070309020205020404" pitchFamily="49" charset="0"/>
              </a:rPr>
              <a:t> = PCA(</a:t>
            </a:r>
            <a:r>
              <a:rPr lang="en-US" sz="1400" dirty="0" err="1">
                <a:latin typeface="Courier New" panose="02070309020205020404" pitchFamily="49" charset="0"/>
              </a:rPr>
              <a:t>n_components</a:t>
            </a:r>
            <a:r>
              <a:rPr lang="en-US" sz="1400" dirty="0">
                <a:latin typeface="Courier New" panose="02070309020205020404" pitchFamily="49" charset="0"/>
              </a:rPr>
              <a:t>=9)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X2 = </a:t>
            </a:r>
            <a:r>
              <a:rPr lang="en-US" sz="1400" dirty="0" err="1">
                <a:latin typeface="Courier New" panose="02070309020205020404" pitchFamily="49" charset="0"/>
              </a:rPr>
              <a:t>pca.fit_transform</a:t>
            </a:r>
            <a:r>
              <a:rPr lang="en-US" sz="1400" dirty="0"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74BFC-87D4-4FCD-9838-BA9AD13C12E4}"/>
              </a:ext>
            </a:extLst>
          </p:cNvPr>
          <p:cNvSpPr/>
          <p:nvPr/>
        </p:nvSpPr>
        <p:spPr>
          <a:xfrm>
            <a:off x="1032751" y="2361093"/>
            <a:ext cx="8430126" cy="2537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22" dirty="0">
                <a:solidFill>
                  <a:srgbClr val="212121"/>
                </a:solidFill>
                <a:latin typeface="Courier New" panose="02070309020205020404" pitchFamily="49" charset="0"/>
              </a:rPr>
              <a:t>array([[ 0.54517662, -0.2581256 , 0.11088095, -0.42870863, -0.22883635, -0.21934405, 0.49230609, -0.25037512, 0.18584154], [ 0.28568318, 0.27035007, -0.59355826, 0.29521154, -0.15509891, -0.15397013, 0.3453798 , 0.48470218, -0.06203879], [ 0.08691083, -0.38491962, 0.00841796, 0.32923712, -0.45870884, 0.66257412, -0.00098473, 0.07405473, 0.28445055], [ 0.14738099, 0.49124204, 0.37878577, -0.13750592, -0.65253771, -0.03853544, -0.27644322, 0.13317545, -0.23049202], [-0.0735427 , 0.1536833 , 0.12350912, 0.01410888, 0.00850012, -0.30703984, -0.18818774, 0.25133426, 0.87326405], [ 0.11528772, -0.55811757, 0.30818598, -0.01885731, 0.08609797, -0.24363237, -0.14866937, 0.65721884, -0.24304431], [ 0.08186724, 0.14858006, -0.20604537, -0.69923557, 0.21606658, 0.50412141, -0.09913463, 0.35178255, 0.07372136], [-0.7522159 , -0.12769315, -0.07689061, -0.27444105, -0.37992298, -0.10981168, 0.39870468, 0.14493235, -0.01627141], [ 0.02573194, -0.31193718, -0.57727335, -0.19222686, -0.29807321, -0.26050863, -0.57932321, -0.1982282 , -0.01466944]])</a:t>
            </a:r>
            <a:endParaRPr lang="en-US" sz="1222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E1D85-1136-4286-BEC9-79CB293C5CBE}"/>
              </a:ext>
            </a:extLst>
          </p:cNvPr>
          <p:cNvSpPr/>
          <p:nvPr/>
        </p:nvSpPr>
        <p:spPr>
          <a:xfrm>
            <a:off x="1032751" y="1749496"/>
            <a:ext cx="4572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Let's see the components</a:t>
            </a: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</a:rPr>
              <a:t>pca.components</a:t>
            </a:r>
            <a:r>
              <a:rPr lang="en-US" sz="1400" dirty="0">
                <a:latin typeface="Courier New" panose="02070309020205020404" pitchFamily="49" charset="0"/>
              </a:rPr>
              <a:t>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8D61BA-629C-45ED-AC45-82B1EED4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37" y="1000826"/>
            <a:ext cx="4526139" cy="31025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D392-DA35-44AE-BB77-F9CA6E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PCA via Singular Value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6AA0-68BB-4B51-B737-0164F83C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236" y="1866275"/>
            <a:ext cx="7514036" cy="3354138"/>
          </a:xfrm>
        </p:spPr>
        <p:txBody>
          <a:bodyPr/>
          <a:lstStyle/>
          <a:p>
            <a:r>
              <a:rPr lang="en-US" dirty="0"/>
              <a:t>Subtract off the mean from each column</a:t>
            </a:r>
          </a:p>
          <a:p>
            <a:r>
              <a:rPr lang="en-US" dirty="0"/>
              <a:t>Calculate the SVD of the matrix</a:t>
            </a:r>
          </a:p>
          <a:p>
            <a:r>
              <a:rPr lang="en-US" dirty="0"/>
              <a:t>Take the </a:t>
            </a:r>
            <a:r>
              <a:rPr lang="en-US" i="1" dirty="0"/>
              <a:t>k</a:t>
            </a:r>
            <a:r>
              <a:rPr lang="en-US" dirty="0"/>
              <a:t> principal eigenvectors for the matrix </a:t>
            </a:r>
            <a:r>
              <a:rPr lang="en-US" b="1" dirty="0"/>
              <a:t>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A1E72-C208-43F7-897F-4950035E0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49237-D48A-43B8-83FE-A9C07FD82E5C}"/>
              </a:ext>
            </a:extLst>
          </p:cNvPr>
          <p:cNvSpPr txBox="1"/>
          <p:nvPr/>
        </p:nvSpPr>
        <p:spPr>
          <a:xfrm>
            <a:off x="2162016" y="1339797"/>
            <a:ext cx="55019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/>
              <a:t>A great tutorial: </a:t>
            </a:r>
            <a:r>
              <a:rPr lang="en-US" sz="1800" dirty="0">
                <a:hlinkClick r:id="rId2"/>
              </a:rPr>
              <a:t>https://arxiv.org/pdf/1404.1100.pdf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1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20" y="159741"/>
            <a:ext cx="9063341" cy="1089756"/>
          </a:xfrm>
        </p:spPr>
        <p:txBody>
          <a:bodyPr/>
          <a:lstStyle/>
          <a:p>
            <a:r>
              <a:rPr lang="en-US" dirty="0"/>
              <a:t>Intellectual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20" y="1457748"/>
            <a:ext cx="9063341" cy="34596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/>
              <a:t>Patents</a:t>
            </a:r>
            <a:r>
              <a:rPr lang="en-US" dirty="0"/>
              <a:t> only protect implementations, not ideas</a:t>
            </a:r>
          </a:p>
          <a:p>
            <a:pPr marL="0" indent="0">
              <a:buNone/>
            </a:pPr>
            <a:r>
              <a:rPr lang="en-US" dirty="0"/>
              <a:t>Artistic expression can be </a:t>
            </a:r>
            <a:r>
              <a:rPr lang="en-US" i="1" dirty="0"/>
              <a:t>copyrighted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exclusive legal right to print, publish, perform, film or record and authorize others to do the same</a:t>
            </a:r>
          </a:p>
          <a:p>
            <a:pPr marL="0" indent="0">
              <a:buNone/>
            </a:pPr>
            <a:r>
              <a:rPr lang="en-US" dirty="0"/>
              <a:t>Derivative work can be created with permission</a:t>
            </a:r>
          </a:p>
          <a:p>
            <a:pPr lvl="1"/>
            <a:r>
              <a:rPr lang="en-US" dirty="0"/>
              <a:t>There’s also a notion of citation, in which we give credit to the owner</a:t>
            </a:r>
          </a:p>
          <a:p>
            <a:pPr lvl="1"/>
            <a:r>
              <a:rPr lang="en-US" dirty="0"/>
              <a:t>And many open-source licenses establishing terms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about data?</a:t>
            </a:r>
          </a:p>
          <a:p>
            <a:pPr lvl="1"/>
            <a:r>
              <a:rPr lang="en-US" dirty="0"/>
              <a:t>Wikipedia, Yelp, Rotten Tomatoes, TripAdvisor</a:t>
            </a:r>
          </a:p>
          <a:p>
            <a:pPr lvl="1"/>
            <a:r>
              <a:rPr lang="en-US" dirty="0"/>
              <a:t>A clinical data set, a company’s data, your gene sequence,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99626" y="5868459"/>
            <a:ext cx="460374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1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9772-0288-49AA-97C0-130B3A18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vs Variance</a:t>
            </a:r>
            <a:br>
              <a:rPr lang="en-US" dirty="0"/>
            </a:br>
            <a:r>
              <a:rPr lang="en-US" dirty="0"/>
              <a:t>(Showing with 9 possible components)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0CE1C-1452-4D6C-8C57-100755B85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5DE278-0A2C-4F73-8A2A-32CEB6690E5D}"/>
              </a:ext>
            </a:extLst>
          </p:cNvPr>
          <p:cNvSpPr/>
          <p:nvPr/>
        </p:nvSpPr>
        <p:spPr>
          <a:xfrm>
            <a:off x="1024730" y="1184187"/>
            <a:ext cx="45720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</a:rPr>
              <a:t>np.set_printoptions</a:t>
            </a:r>
            <a:r>
              <a:rPr lang="en-US" sz="1600" dirty="0">
                <a:latin typeface="Courier New" panose="02070309020205020404" pitchFamily="49" charset="0"/>
              </a:rPr>
              <a:t>(suppress=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600" dirty="0" err="1">
                <a:latin typeface="Courier New" panose="02070309020205020404" pitchFamily="49" charset="0"/>
              </a:rPr>
              <a:t>pca.explained_variance_ratio</a:t>
            </a:r>
            <a:r>
              <a:rPr lang="en-US" sz="1600" dirty="0"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B43B0-B6D4-446C-832C-26D9319FB43B}"/>
              </a:ext>
            </a:extLst>
          </p:cNvPr>
          <p:cNvSpPr/>
          <p:nvPr/>
        </p:nvSpPr>
        <p:spPr>
          <a:xfrm>
            <a:off x="1024730" y="1796887"/>
            <a:ext cx="457200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array([0.27901819, 0.2277858 , 0.15609378, 0.12865138, 0.10155581, 0.05862613, 0.04099538, 0.00709477, 0.00017876])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1DB6D-FC44-49E7-B9EE-D2F7C887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80" y="1715711"/>
            <a:ext cx="4777320" cy="308612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D544FF-BF9A-4167-A4D2-FA0482F9EE3D}"/>
              </a:ext>
            </a:extLst>
          </p:cNvPr>
          <p:cNvCxnSpPr/>
          <p:nvPr/>
        </p:nvCxnSpPr>
        <p:spPr>
          <a:xfrm>
            <a:off x="8301789" y="1565590"/>
            <a:ext cx="0" cy="295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D65C6-9AD6-404E-8967-8834E84DF2BA}"/>
              </a:ext>
            </a:extLst>
          </p:cNvPr>
          <p:cNvSpPr txBox="1"/>
          <p:nvPr/>
        </p:nvSpPr>
        <p:spPr>
          <a:xfrm>
            <a:off x="1024731" y="3473005"/>
            <a:ext cx="298985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/>
              <a:t>We should ideally set </a:t>
            </a:r>
            <a:r>
              <a:rPr lang="en-US" sz="1800" i="1" dirty="0"/>
              <a:t>k</a:t>
            </a:r>
            <a:endParaRPr lang="en-US" sz="1800" dirty="0"/>
          </a:p>
          <a:p>
            <a:r>
              <a:rPr lang="en-US" sz="1800" dirty="0"/>
              <a:t>to the smallest value where</a:t>
            </a:r>
            <a:br>
              <a:rPr lang="en-US" sz="1800" dirty="0"/>
            </a:br>
            <a:r>
              <a:rPr lang="en-US" sz="1800" dirty="0"/>
              <a:t>we see things flatten out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66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79FD-6EEE-425F-83AC-4780F48F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Often Feeds into Supervised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BE34A-A62A-482F-9E98-8F218BAEA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80983-B662-4721-9805-0DDAAF72781C}"/>
              </a:ext>
            </a:extLst>
          </p:cNvPr>
          <p:cNvSpPr/>
          <p:nvPr/>
        </p:nvSpPr>
        <p:spPr>
          <a:xfrm>
            <a:off x="410336" y="1101450"/>
            <a:ext cx="6208294" cy="3784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sklearn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linear_model</a:t>
            </a:r>
            <a:endParaRPr lang="en-US" sz="1333" dirty="0">
              <a:latin typeface="Courier New" panose="02070309020205020404" pitchFamily="49" charset="0"/>
            </a:endParaRPr>
          </a:p>
          <a:p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sklearn.metrics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mean_squared_error</a:t>
            </a:r>
            <a:r>
              <a:rPr lang="en-US" sz="1333" dirty="0">
                <a:latin typeface="Courier New" panose="02070309020205020404" pitchFamily="49" charset="0"/>
              </a:rPr>
              <a:t>, r2_score</a:t>
            </a:r>
          </a:p>
          <a:p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sklearn.model_selection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333" dirty="0">
                <a:latin typeface="Courier New" panose="02070309020205020404" pitchFamily="49" charset="0"/>
              </a:rPr>
              <a:t> </a:t>
            </a:r>
            <a:r>
              <a:rPr lang="en-US" sz="1333" dirty="0" err="1">
                <a:latin typeface="Courier New" panose="02070309020205020404" pitchFamily="49" charset="0"/>
              </a:rPr>
              <a:t>train_test_split</a:t>
            </a:r>
            <a:endParaRPr lang="en-US" sz="1333" dirty="0">
              <a:latin typeface="Courier New" panose="02070309020205020404" pitchFamily="49" charset="0"/>
            </a:endParaRPr>
          </a:p>
          <a:p>
            <a:endParaRPr lang="en-US" sz="1333" dirty="0">
              <a:latin typeface="Courier New" panose="02070309020205020404" pitchFamily="49" charset="0"/>
            </a:endParaRPr>
          </a:p>
          <a:p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 Split 80% of data to train the supervised </a:t>
            </a:r>
            <a:r>
              <a:rPr lang="en-US" sz="1333" dirty="0" err="1">
                <a:solidFill>
                  <a:srgbClr val="008000"/>
                </a:solidFill>
                <a:latin typeface="Courier New" panose="02070309020205020404" pitchFamily="49" charset="0"/>
              </a:rPr>
              <a:t>classifer</a:t>
            </a:r>
            <a:endParaRPr lang="en-US" sz="1333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 and 20% to test on</a:t>
            </a:r>
            <a:endParaRPr lang="en-US" sz="1333" dirty="0">
              <a:latin typeface="Courier New" panose="02070309020205020404" pitchFamily="49" charset="0"/>
            </a:endParaRPr>
          </a:p>
          <a:p>
            <a:r>
              <a:rPr lang="en-US" sz="1333" dirty="0" err="1">
                <a:latin typeface="Courier New" panose="02070309020205020404" pitchFamily="49" charset="0"/>
              </a:rPr>
              <a:t>X_train</a:t>
            </a:r>
            <a:r>
              <a:rPr lang="en-US" sz="1333" dirty="0">
                <a:latin typeface="Courier New" panose="02070309020205020404" pitchFamily="49" charset="0"/>
              </a:rPr>
              <a:t>, </a:t>
            </a:r>
            <a:r>
              <a:rPr lang="en-US" sz="1333" dirty="0" err="1">
                <a:latin typeface="Courier New" panose="02070309020205020404" pitchFamily="49" charset="0"/>
              </a:rPr>
              <a:t>X_test</a:t>
            </a:r>
            <a:r>
              <a:rPr lang="en-US" sz="1333" dirty="0">
                <a:latin typeface="Courier New" panose="02070309020205020404" pitchFamily="49" charset="0"/>
              </a:rPr>
              <a:t>, </a:t>
            </a:r>
            <a:r>
              <a:rPr lang="en-US" sz="1333" dirty="0" err="1">
                <a:latin typeface="Courier New" panose="02070309020205020404" pitchFamily="49" charset="0"/>
              </a:rPr>
              <a:t>y_train</a:t>
            </a:r>
            <a:r>
              <a:rPr lang="en-US" sz="1333" dirty="0">
                <a:latin typeface="Courier New" panose="02070309020205020404" pitchFamily="49" charset="0"/>
              </a:rPr>
              <a:t>, </a:t>
            </a:r>
            <a:r>
              <a:rPr lang="en-US" sz="1333" dirty="0" err="1">
                <a:latin typeface="Courier New" panose="02070309020205020404" pitchFamily="49" charset="0"/>
              </a:rPr>
              <a:t>y_test</a:t>
            </a:r>
            <a:r>
              <a:rPr lang="en-US" sz="1333" dirty="0">
                <a:latin typeface="Courier New" panose="02070309020205020404" pitchFamily="49" charset="0"/>
              </a:rPr>
              <a:t> = </a:t>
            </a:r>
            <a:r>
              <a:rPr lang="en-US" sz="1333" dirty="0" err="1">
                <a:latin typeface="Courier New" panose="02070309020205020404" pitchFamily="49" charset="0"/>
              </a:rPr>
              <a:t>train_test_split</a:t>
            </a:r>
            <a:r>
              <a:rPr lang="en-US" sz="1333" dirty="0">
                <a:latin typeface="Courier New" panose="02070309020205020404" pitchFamily="49" charset="0"/>
              </a:rPr>
              <a:t>(\</a:t>
            </a:r>
          </a:p>
          <a:p>
            <a:r>
              <a:rPr lang="en-US" sz="1333" dirty="0">
                <a:latin typeface="Courier New" panose="02070309020205020404" pitchFamily="49" charset="0"/>
              </a:rPr>
              <a:t>  X, y, </a:t>
            </a:r>
            <a:r>
              <a:rPr lang="en-US" sz="1333" dirty="0" err="1">
                <a:latin typeface="Courier New" panose="02070309020205020404" pitchFamily="49" charset="0"/>
              </a:rPr>
              <a:t>test_size</a:t>
            </a:r>
            <a:r>
              <a:rPr lang="en-US" sz="1333" dirty="0">
                <a:latin typeface="Courier New" panose="02070309020205020404" pitchFamily="49" charset="0"/>
              </a:rPr>
              <a:t>=</a:t>
            </a:r>
            <a:r>
              <a:rPr lang="en-US" sz="1333" dirty="0">
                <a:solidFill>
                  <a:srgbClr val="09885A"/>
                </a:solidFill>
                <a:latin typeface="Courier New" panose="02070309020205020404" pitchFamily="49" charset="0"/>
              </a:rPr>
              <a:t>0.20</a:t>
            </a:r>
            <a:r>
              <a:rPr lang="en-US" sz="1333" dirty="0">
                <a:latin typeface="Courier New" panose="02070309020205020404" pitchFamily="49" charset="0"/>
              </a:rPr>
              <a:t>, </a:t>
            </a:r>
            <a:r>
              <a:rPr lang="en-US" sz="1333" dirty="0" err="1">
                <a:latin typeface="Courier New" panose="02070309020205020404" pitchFamily="49" charset="0"/>
              </a:rPr>
              <a:t>random_state</a:t>
            </a:r>
            <a:r>
              <a:rPr lang="en-US" sz="1333" dirty="0">
                <a:latin typeface="Courier New" panose="02070309020205020404" pitchFamily="49" charset="0"/>
              </a:rPr>
              <a:t>=</a:t>
            </a:r>
            <a:r>
              <a:rPr lang="en-US" sz="1333" dirty="0">
                <a:solidFill>
                  <a:srgbClr val="09885A"/>
                </a:solidFill>
                <a:latin typeface="Courier New" panose="02070309020205020404" pitchFamily="49" charset="0"/>
              </a:rPr>
              <a:t>42</a:t>
            </a:r>
            <a:r>
              <a:rPr lang="en-US" sz="1333" dirty="0">
                <a:latin typeface="Courier New" panose="02070309020205020404" pitchFamily="49" charset="0"/>
              </a:rPr>
              <a:t>)</a:t>
            </a:r>
          </a:p>
          <a:p>
            <a:br>
              <a:rPr lang="en-US" sz="1333" dirty="0">
                <a:latin typeface="Courier New" panose="02070309020205020404" pitchFamily="49" charset="0"/>
              </a:rPr>
            </a:b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 Fit the PCA on the training data</a:t>
            </a:r>
            <a:endParaRPr lang="en-US" sz="1333" dirty="0">
              <a:latin typeface="Courier New" panose="02070309020205020404" pitchFamily="49" charset="0"/>
            </a:endParaRPr>
          </a:p>
          <a:p>
            <a:r>
              <a:rPr lang="en-US" sz="1333" dirty="0" err="1">
                <a:latin typeface="Courier New" panose="02070309020205020404" pitchFamily="49" charset="0"/>
              </a:rPr>
              <a:t>pca</a:t>
            </a:r>
            <a:r>
              <a:rPr lang="en-US" sz="1333" dirty="0">
                <a:latin typeface="Courier New" panose="02070309020205020404" pitchFamily="49" charset="0"/>
              </a:rPr>
              <a:t> = PCA(</a:t>
            </a:r>
            <a:r>
              <a:rPr lang="en-US" sz="1333" dirty="0" err="1">
                <a:latin typeface="Courier New" panose="02070309020205020404" pitchFamily="49" charset="0"/>
              </a:rPr>
              <a:t>n_components</a:t>
            </a:r>
            <a:r>
              <a:rPr lang="en-US" sz="1333" dirty="0">
                <a:latin typeface="Courier New" panose="02070309020205020404" pitchFamily="49" charset="0"/>
              </a:rPr>
              <a:t>=</a:t>
            </a:r>
            <a:r>
              <a:rPr lang="en-US" sz="1333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sz="1333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333" b="1" dirty="0">
                <a:latin typeface="Courier New" panose="02070309020205020404" pitchFamily="49" charset="0"/>
              </a:rPr>
              <a:t>X_train_2 = </a:t>
            </a:r>
            <a:r>
              <a:rPr lang="en-US" sz="1333" b="1" dirty="0" err="1">
                <a:latin typeface="Courier New" panose="02070309020205020404" pitchFamily="49" charset="0"/>
              </a:rPr>
              <a:t>pca.fit_transform</a:t>
            </a:r>
            <a:r>
              <a:rPr lang="en-US" sz="1333" b="1" dirty="0">
                <a:latin typeface="Courier New" panose="02070309020205020404" pitchFamily="49" charset="0"/>
              </a:rPr>
              <a:t>(</a:t>
            </a:r>
            <a:r>
              <a:rPr lang="en-US" sz="1333" b="1" dirty="0" err="1">
                <a:latin typeface="Courier New" panose="02070309020205020404" pitchFamily="49" charset="0"/>
              </a:rPr>
              <a:t>X_train</a:t>
            </a:r>
            <a:r>
              <a:rPr lang="en-US" sz="1333" b="1" dirty="0">
                <a:latin typeface="Courier New" panose="02070309020205020404" pitchFamily="49" charset="0"/>
              </a:rPr>
              <a:t>)</a:t>
            </a:r>
          </a:p>
          <a:p>
            <a:br>
              <a:rPr lang="en-US" sz="1333" dirty="0">
                <a:latin typeface="Courier New" panose="02070309020205020404" pitchFamily="49" charset="0"/>
              </a:rPr>
            </a:b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 Train a simple </a:t>
            </a:r>
            <a:r>
              <a:rPr lang="en-US" sz="1333" dirty="0" err="1">
                <a:solidFill>
                  <a:srgbClr val="008000"/>
                </a:solidFill>
                <a:latin typeface="Courier New" panose="02070309020205020404" pitchFamily="49" charset="0"/>
              </a:rPr>
              <a:t>linearclassifier</a:t>
            </a: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 (details </a:t>
            </a:r>
            <a:b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 aren’t important yet) -- tries to find the best </a:t>
            </a:r>
            <a:b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333" b="1" dirty="0">
                <a:solidFill>
                  <a:srgbClr val="008000"/>
                </a:solidFill>
                <a:latin typeface="Courier New" panose="02070309020205020404" pitchFamily="49" charset="0"/>
              </a:rPr>
              <a:t>weighted linear combination</a:t>
            </a:r>
            <a:r>
              <a:rPr lang="en-US" sz="1333" dirty="0">
                <a:solidFill>
                  <a:srgbClr val="008000"/>
                </a:solidFill>
                <a:latin typeface="Courier New" panose="02070309020205020404" pitchFamily="49" charset="0"/>
              </a:rPr>
              <a:t> to match the output)</a:t>
            </a:r>
            <a:endParaRPr lang="en-US" sz="1333" dirty="0">
              <a:latin typeface="Courier New" panose="02070309020205020404" pitchFamily="49" charset="0"/>
            </a:endParaRPr>
          </a:p>
          <a:p>
            <a:r>
              <a:rPr lang="en-US" sz="1333" b="1" dirty="0" err="1">
                <a:latin typeface="Courier New" panose="02070309020205020404" pitchFamily="49" charset="0"/>
              </a:rPr>
              <a:t>regr</a:t>
            </a:r>
            <a:r>
              <a:rPr lang="en-US" sz="1333" b="1" dirty="0">
                <a:latin typeface="Courier New" panose="02070309020205020404" pitchFamily="49" charset="0"/>
              </a:rPr>
              <a:t> = </a:t>
            </a:r>
            <a:r>
              <a:rPr lang="en-US" sz="1333" b="1" dirty="0" err="1">
                <a:latin typeface="Courier New" panose="02070309020205020404" pitchFamily="49" charset="0"/>
              </a:rPr>
              <a:t>linear_model.LinearRegression</a:t>
            </a:r>
            <a:r>
              <a:rPr lang="en-US" sz="1333" b="1" dirty="0">
                <a:latin typeface="Courier New" panose="02070309020205020404" pitchFamily="49" charset="0"/>
              </a:rPr>
              <a:t>()</a:t>
            </a:r>
          </a:p>
          <a:p>
            <a:r>
              <a:rPr lang="en-US" sz="1333" b="1" dirty="0" err="1">
                <a:latin typeface="Courier New" panose="02070309020205020404" pitchFamily="49" charset="0"/>
              </a:rPr>
              <a:t>regr.fit</a:t>
            </a:r>
            <a:r>
              <a:rPr lang="en-US" sz="1333" b="1" dirty="0">
                <a:latin typeface="Courier New" panose="02070309020205020404" pitchFamily="49" charset="0"/>
              </a:rPr>
              <a:t>(X_train_2, </a:t>
            </a:r>
            <a:r>
              <a:rPr lang="en-US" sz="1333" b="1" dirty="0" err="1">
                <a:latin typeface="Courier New" panose="02070309020205020404" pitchFamily="49" charset="0"/>
              </a:rPr>
              <a:t>y_train</a:t>
            </a:r>
            <a:r>
              <a:rPr lang="en-US" sz="1333" b="1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6FF3E-51C6-4E48-B5E7-6C5848C96B79}"/>
              </a:ext>
            </a:extLst>
          </p:cNvPr>
          <p:cNvSpPr/>
          <p:nvPr/>
        </p:nvSpPr>
        <p:spPr>
          <a:xfrm>
            <a:off x="5793875" y="3063301"/>
            <a:ext cx="3858126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</a:rPr>
              <a:t>X_test_2 = </a:t>
            </a:r>
            <a:r>
              <a:rPr lang="en-US" sz="1600" b="1" dirty="0" err="1">
                <a:latin typeface="Courier New" panose="02070309020205020404" pitchFamily="49" charset="0"/>
              </a:rPr>
              <a:t>pca.transform</a:t>
            </a:r>
            <a:r>
              <a:rPr lang="en-US" sz="1600" b="1" dirty="0"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</a:rPr>
              <a:t>X_test</a:t>
            </a:r>
            <a:r>
              <a:rPr lang="en-US" sz="1600" b="1" dirty="0">
                <a:latin typeface="Courier New" panose="02070309020205020404" pitchFamily="49" charset="0"/>
              </a:rPr>
              <a:t>)</a:t>
            </a:r>
          </a:p>
          <a:p>
            <a:br>
              <a:rPr lang="en-US" sz="1600" dirty="0">
                <a:latin typeface="Courier New" panose="02070309020205020404" pitchFamily="49" charset="0"/>
              </a:rPr>
            </a:br>
            <a:r>
              <a:rPr lang="en-US" sz="1600" b="1" dirty="0" err="1">
                <a:latin typeface="Courier New" panose="02070309020205020404" pitchFamily="49" charset="0"/>
              </a:rPr>
              <a:t>regr.predict</a:t>
            </a:r>
            <a:r>
              <a:rPr lang="en-US" sz="1600" b="1" dirty="0">
                <a:latin typeface="Courier New" panose="02070309020205020404" pitchFamily="49" charset="0"/>
              </a:rPr>
              <a:t>(X_test_2)</a:t>
            </a:r>
          </a:p>
          <a:p>
            <a:br>
              <a:rPr lang="en-US" sz="1600" dirty="0">
                <a:latin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</a:rPr>
              <a:t>regr.score</a:t>
            </a:r>
            <a:r>
              <a:rPr lang="en-US" sz="1600" dirty="0">
                <a:latin typeface="Courier New" panose="02070309020205020404" pitchFamily="49" charset="0"/>
              </a:rPr>
              <a:t>(X_test_2, </a:t>
            </a:r>
            <a:r>
              <a:rPr lang="en-US" sz="1600" dirty="0" err="1">
                <a:latin typeface="Courier New" panose="02070309020205020404" pitchFamily="49" charset="0"/>
              </a:rPr>
              <a:t>y_test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840E0C-BD81-4428-A5F0-2353C491BA08}"/>
              </a:ext>
            </a:extLst>
          </p:cNvPr>
          <p:cNvSpPr/>
          <p:nvPr/>
        </p:nvSpPr>
        <p:spPr>
          <a:xfrm>
            <a:off x="6889536" y="4682913"/>
            <a:ext cx="266611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212121"/>
                </a:solidFill>
                <a:latin typeface="Courier New" panose="02070309020205020404" pitchFamily="49" charset="0"/>
              </a:rPr>
              <a:t>0.8739872270917841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449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5623-8265-40AF-9E06-23DA9107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1D6DA-12F5-46BC-9708-D7E8A394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Before applying the </a:t>
            </a:r>
            <a:r>
              <a:rPr lang="en-US" dirty="0" err="1"/>
              <a:t>SciKit</a:t>
            </a:r>
            <a:r>
              <a:rPr lang="en-US" dirty="0"/>
              <a:t>-Learn PCA algorithm, it is a good idea to run </a:t>
            </a:r>
            <a:r>
              <a:rPr lang="en-US" dirty="0" err="1">
                <a:latin typeface="Consolas" panose="020B0609020204030204" pitchFamily="49" charset="0"/>
              </a:rPr>
              <a:t>fit_transform</a:t>
            </a:r>
            <a:r>
              <a:rPr lang="en-US" dirty="0"/>
              <a:t> from the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 err="1">
                <a:latin typeface="Consolas" panose="020B0609020204030204" pitchFamily="49" charset="0"/>
              </a:rPr>
              <a:t>StandardScaler</a:t>
            </a:r>
            <a:endParaRPr lang="en-US" dirty="0">
              <a:latin typeface="Consolas" panose="020B0609020204030204" pitchFamily="49" charset="0"/>
            </a:endParaRP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 err="1">
                <a:latin typeface="Consolas" panose="020B0609020204030204" pitchFamily="49" charset="0"/>
              </a:rPr>
              <a:t>LinearRegression</a:t>
            </a:r>
            <a:r>
              <a:rPr lang="en-US" dirty="0"/>
              <a:t> module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machine learning classifier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>
                <a:latin typeface="Consolas" panose="020B0609020204030204" pitchFamily="49" charset="0"/>
              </a:rPr>
              <a:t>Pipeline</a:t>
            </a:r>
          </a:p>
          <a:p>
            <a:pPr marL="0" indent="0">
              <a:buNone/>
            </a:pPr>
            <a:r>
              <a:rPr lang="en-US" dirty="0"/>
              <a:t>To pick the number of dimensions, we look at the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explained variance ratio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KL divergence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average value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dimensionality reduction constant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4ACDA-C150-4D52-A75D-BCEF1CBEF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43E7D-3256-4596-8D61-7AD54AEC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0EC8-2281-485E-B4D2-A8BE9F399840}"/>
              </a:ext>
            </a:extLst>
          </p:cNvPr>
          <p:cNvSpPr txBox="1"/>
          <p:nvPr/>
        </p:nvSpPr>
        <p:spPr>
          <a:xfrm>
            <a:off x="2702801" y="867874"/>
            <a:ext cx="508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https://canvas.upenn.edu/courses/1606906/quizzes/2688428</a:t>
            </a:r>
          </a:p>
        </p:txBody>
      </p:sp>
    </p:spTree>
    <p:extLst>
      <p:ext uri="{BB962C8B-B14F-4D97-AF65-F5344CB8AC3E}">
        <p14:creationId xmlns:p14="http://schemas.microsoft.com/office/powerpoint/2010/main" val="1314988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E0F3-5F06-41BE-9720-EE28EA62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61863-54C5-4481-8943-88F3E3C8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We’ve seen that:</a:t>
            </a:r>
          </a:p>
          <a:p>
            <a:pPr lvl="1"/>
            <a:r>
              <a:rPr lang="en-US" dirty="0"/>
              <a:t>We can easily do it via </a:t>
            </a:r>
            <a:r>
              <a:rPr lang="en-US" dirty="0" err="1"/>
              <a:t>SciKit</a:t>
            </a:r>
            <a:r>
              <a:rPr lang="en-US"/>
              <a:t>-Learn </a:t>
            </a:r>
            <a:r>
              <a:rPr lang="en-US" dirty="0"/>
              <a:t>over local matrices</a:t>
            </a:r>
          </a:p>
          <a:p>
            <a:pPr lvl="1"/>
            <a:r>
              <a:rPr lang="en-US" dirty="0"/>
              <a:t>We should scale and center</a:t>
            </a:r>
          </a:p>
          <a:p>
            <a:pPr lvl="1"/>
            <a:r>
              <a:rPr lang="en-US" dirty="0"/>
              <a:t>We can pick the number of components via the explained variance ratio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about if we have truly big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435F5-9EF3-4DA3-8DC1-FAB3BAAA3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72EC-06C7-4305-B2B4-ECCA3CB50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386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9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sz="3556" dirty="0"/>
              <a:t>Scaling PCA to Big Data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4"/>
            <a:ext cx="6901370" cy="1323703"/>
          </a:xfrm>
        </p:spPr>
        <p:txBody>
          <a:bodyPr rtlCol="0">
            <a:normAutofit/>
          </a:bodyPr>
          <a:lstStyle/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018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E76B-97C4-418C-8B10-67FE4AF1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Big Data</a:t>
            </a:r>
            <a:br>
              <a:rPr lang="en-US" dirty="0"/>
            </a:br>
            <a:r>
              <a:rPr lang="en-US" dirty="0"/>
              <a:t>into Spark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AAA5C-9C1C-428A-B942-F34FEC575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C1DC9-C5BD-4504-A879-0DCEC5715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EEA9-9885-4144-9668-F9651E2EC3D9}"/>
              </a:ext>
            </a:extLst>
          </p:cNvPr>
          <p:cNvSpPr/>
          <p:nvPr/>
        </p:nvSpPr>
        <p:spPr>
          <a:xfrm>
            <a:off x="978265" y="1513951"/>
            <a:ext cx="850005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ID,RefractiveIndex,Na,Mg,Al,Si,K,Ca,Ba,Fe,Type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schema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StructType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StructField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"ID"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IntegerType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StructField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RefractiveIndex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DoubleType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StructField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"Type"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IntegerType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])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glass_sdf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spark.createDataFrame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(\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'https://archive.ics.uci.edu/ml/machine-learning-databases/glass/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glass.data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\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schema=schema)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9BED7-3CE5-41FD-97E7-908765BD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36" y="2482822"/>
            <a:ext cx="7899662" cy="25417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0691D4-6127-4659-ACDE-64DA321C5023}"/>
              </a:ext>
            </a:extLst>
          </p:cNvPr>
          <p:cNvSpPr/>
          <p:nvPr/>
        </p:nvSpPr>
        <p:spPr>
          <a:xfrm>
            <a:off x="2665212" y="-84820934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([-2.2414, -13.0845, 41.5609, -45.2941, 13.1599, -2.874]), 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([-2.2496, -13.0844, 41.9784, -45.3113, 12.9424, -2.735]), 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([-2.4224, -12.4907, 41.8856, -44.9697, 12.9633, -2.9404]), 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8403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2F33-C34A-45DD-B959-91615135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for Big Data:</a:t>
            </a:r>
            <a:br>
              <a:rPr lang="en-US" dirty="0"/>
            </a:br>
            <a:r>
              <a:rPr lang="en-US" dirty="0"/>
              <a:t>Converting to a Matrix &amp; PCA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F4790-117D-47B6-975B-76280A661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F7EB7-FE14-48AE-B835-202B3A080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715A6-2F17-463B-954A-134841BCBC61}"/>
              </a:ext>
            </a:extLst>
          </p:cNvPr>
          <p:cNvSpPr/>
          <p:nvPr/>
        </p:nvSpPr>
        <p:spPr>
          <a:xfrm>
            <a:off x="869076" y="1184844"/>
            <a:ext cx="677164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pyspark.mllib.linalg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5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Vectors</a:t>
            </a:r>
          </a:p>
          <a:p>
            <a:r>
              <a:rPr lang="en-US" sz="15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pyspark.mllib.linalg.distributed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5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RowMatrix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B050"/>
                </a:solidFill>
                <a:latin typeface="Courier New" panose="02070309020205020404" pitchFamily="49" charset="0"/>
              </a:rPr>
              <a:t># Each SDF row gets processed as a list of values</a:t>
            </a:r>
          </a:p>
          <a:p>
            <a:r>
              <a:rPr lang="en-US" sz="1500" dirty="0">
                <a:solidFill>
                  <a:srgbClr val="00B050"/>
                </a:solidFill>
                <a:latin typeface="Courier New" panose="02070309020205020404" pitchFamily="49" charset="0"/>
              </a:rPr>
              <a:t># and converted into a Vector</a:t>
            </a:r>
            <a:b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M =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RowMatrix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glass_sdf.select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RefractiveIndex</a:t>
            </a:r>
            <a:r>
              <a:rPr lang="en-US" sz="15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>
                <a:solidFill>
                  <a:srgbClr val="A31515"/>
                </a:solidFill>
                <a:latin typeface="Courier New" panose="02070309020205020404" pitchFamily="49" charset="0"/>
              </a:rPr>
              <a:t>'Na’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,\</a:t>
            </a:r>
            <a:b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5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Mg'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'Al'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'Si'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'K'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'Ca'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'Ba'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500" dirty="0" err="1">
                <a:solidFill>
                  <a:srgbClr val="A31515"/>
                </a:solidFill>
                <a:latin typeface="Courier New" panose="02070309020205020404" pitchFamily="49" charset="0"/>
              </a:rPr>
              <a:t>'Fe</a:t>
            </a:r>
            <a:r>
              <a:rPr lang="en-US" sz="15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rdd.</a:t>
            </a:r>
            <a:r>
              <a:rPr lang="en-US" sz="15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(\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sz="1500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 row: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Vectors.dense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500" dirty="0">
                <a:solidFill>
                  <a:srgbClr val="267F99"/>
                </a:solidFill>
                <a:latin typeface="Courier New" panose="02070309020205020404" pitchFamily="49" charset="0"/>
              </a:rPr>
              <a:t>list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row.asDict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().values()))))</a:t>
            </a:r>
          </a:p>
          <a:p>
            <a:b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pc =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M.computePrincipalComponents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5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projected = 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M.multiply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(pc)</a:t>
            </a:r>
          </a:p>
          <a:p>
            <a:b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projected.rows.collect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F077B-2FB9-417B-BE9E-A7B570B8ED55}"/>
              </a:ext>
            </a:extLst>
          </p:cNvPr>
          <p:cNvSpPr/>
          <p:nvPr/>
        </p:nvSpPr>
        <p:spPr>
          <a:xfrm>
            <a:off x="4927600" y="1710496"/>
            <a:ext cx="4555236" cy="1708160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([-2.2414, -13.0845, 41.5609, -45.2941, 13.1599, -2.874]), 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([-2.2496, -13.0844, 41.9784, -45.3113, 12.9424, -2.735]), </a:t>
            </a:r>
            <a:r>
              <a:rPr lang="en-US" sz="15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DenseVector</a:t>
            </a:r>
            <a:r>
              <a:rPr lang="en-US" sz="1500" dirty="0">
                <a:solidFill>
                  <a:srgbClr val="212121"/>
                </a:solidFill>
                <a:latin typeface="Courier New" panose="02070309020205020404" pitchFamily="49" charset="0"/>
              </a:rPr>
              <a:t>([-2.4224, -12.4907, 41.8856, -44.9697, 12.9633, -2.9404]), 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271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DD8-310A-48E3-A168-E31C1B7D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6BA3-8497-4D64-BEF5-B1B5C8AB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machine learning matrices in Spark, do we need to consider which rows are on which machine?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it depends on the classifier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it depends on the values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yes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no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FC34-EDEB-4E74-BDB4-06830C792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D55B5-5ECF-461A-AA1E-A1B1ACC0B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CB186-5B23-45CA-95E3-54A1BC564435}"/>
              </a:ext>
            </a:extLst>
          </p:cNvPr>
          <p:cNvSpPr txBox="1"/>
          <p:nvPr/>
        </p:nvSpPr>
        <p:spPr>
          <a:xfrm>
            <a:off x="2538796" y="893554"/>
            <a:ext cx="508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https://canvas.upenn.edu/courses/1606906/quizzes/2688506</a:t>
            </a:r>
          </a:p>
        </p:txBody>
      </p:sp>
    </p:spTree>
    <p:extLst>
      <p:ext uri="{BB962C8B-B14F-4D97-AF65-F5344CB8AC3E}">
        <p14:creationId xmlns:p14="http://schemas.microsoft.com/office/powerpoint/2010/main" val="1438732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884-1BC0-457E-9AE5-4662E314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Principal Component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3ED56-0E4F-4649-9E42-9DD35329B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method to reduce dimensionality, often before running supervised machine learning</a:t>
            </a:r>
          </a:p>
          <a:p>
            <a:pPr lvl="1"/>
            <a:r>
              <a:rPr lang="en-US" dirty="0"/>
              <a:t>Finds directions of maximum variance in high-dimensional data</a:t>
            </a:r>
          </a:p>
          <a:p>
            <a:pPr lvl="1"/>
            <a:r>
              <a:rPr lang="en-US" dirty="0"/>
              <a:t>Projects onto a smaller (or equal) subspace</a:t>
            </a:r>
          </a:p>
          <a:p>
            <a:pPr lvl="1"/>
            <a:r>
              <a:rPr lang="en-US" dirty="0"/>
              <a:t>Uses SVD (or eigenvectors) under the covers</a:t>
            </a:r>
          </a:p>
          <a:p>
            <a:pPr lvl="1"/>
            <a:endParaRPr lang="en-US" dirty="0"/>
          </a:p>
          <a:p>
            <a:r>
              <a:rPr lang="en-US" dirty="0"/>
              <a:t>Assumes linearity</a:t>
            </a:r>
          </a:p>
          <a:p>
            <a:r>
              <a:rPr lang="en-US" dirty="0"/>
              <a:t>Sensitive to data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6F03-5A33-495B-914E-885E3F129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57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ACF8A0-5C31-44F3-A6C3-FA078AC9F7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40719" y="992599"/>
            <a:ext cx="8451111" cy="2181226"/>
          </a:xfrm>
        </p:spPr>
        <p:txBody>
          <a:bodyPr anchor="ctr">
            <a:normAutofit/>
          </a:bodyPr>
          <a:lstStyle/>
          <a:p>
            <a:r>
              <a:rPr lang="en-US" sz="3556" dirty="0"/>
              <a:t>Dimensionality Reduction</a:t>
            </a:r>
            <a:br>
              <a:rPr lang="en-US" sz="3556" dirty="0"/>
            </a:br>
            <a:r>
              <a:rPr lang="en-US" sz="3556" dirty="0"/>
              <a:t>for Visualization</a:t>
            </a:r>
            <a:endParaRPr lang="en-US" altLang="en-US" sz="3600" i="1" dirty="0">
              <a:ln>
                <a:noFill/>
              </a:ln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E7BEF7F-BBE0-4748-9D22-611B1E6211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90456" y="3669214"/>
            <a:ext cx="6901370" cy="1323703"/>
          </a:xfrm>
        </p:spPr>
        <p:txBody>
          <a:bodyPr rtlCol="0">
            <a:normAutofit/>
          </a:bodyPr>
          <a:lstStyle/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Zachary G. Ives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University of Pennsylvania</a:t>
            </a:r>
          </a:p>
          <a:p>
            <a:pPr defTabSz="285726" fontAlgn="auto"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850" dirty="0">
                <a:latin typeface="Constantia" panose="02030602050306030303" pitchFamily="18" charset="0"/>
              </a:rPr>
              <a:t>CIS 545 – Big Data Analytics</a:t>
            </a:r>
          </a:p>
        </p:txBody>
      </p:sp>
      <p:pic>
        <p:nvPicPr>
          <p:cNvPr id="11" name="Picture 10" descr="2-line-bluetext-colorshield.png">
            <a:extLst>
              <a:ext uri="{FF2B5EF4-FFF2-40B4-BE49-F238E27FC236}">
                <a16:creationId xmlns:a16="http://schemas.microsoft.com/office/drawing/2014/main" id="{ACBBC5AE-57F1-41CD-A699-974E3B392E5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406399" y="4468954"/>
            <a:ext cx="1411604" cy="523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38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3931"/>
            <a:ext cx="2125980" cy="1783080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Screen Shot 2017-03-06 at 6.09.1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-202" r="8267" b="4782"/>
          <a:stretch/>
        </p:blipFill>
        <p:spPr>
          <a:xfrm>
            <a:off x="1189965" y="1236177"/>
            <a:ext cx="7198244" cy="2121900"/>
          </a:xfrm>
        </p:spPr>
      </p:pic>
      <p:pic>
        <p:nvPicPr>
          <p:cNvPr id="6" name="Picture 5" descr="Screen Shot 2017-03-06 at 6.09.2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97" y="3610850"/>
            <a:ext cx="2552700" cy="5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3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04E6-5E8E-4532-932D-DBBEE5A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Common Alternative for Visualization: t-SNE</a:t>
            </a:r>
            <a:br>
              <a:rPr lang="en-US" sz="2800" dirty="0"/>
            </a:br>
            <a:r>
              <a:rPr lang="en-US" sz="2800" dirty="0"/>
              <a:t>t-Distributed Stochastic Neighbor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927AC-5361-42A2-9F36-369C09F2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7468" indent="0">
              <a:buNone/>
            </a:pPr>
            <a:r>
              <a:rPr lang="en-US" dirty="0"/>
              <a:t>For visualizing high-dimensional data</a:t>
            </a:r>
          </a:p>
          <a:p>
            <a:pPr marL="67468" indent="0">
              <a:buNone/>
            </a:pPr>
            <a:r>
              <a:rPr lang="en-US" b="1" dirty="0"/>
              <a:t>Makes similar data points close, maintains “neighbor” relationships</a:t>
            </a:r>
          </a:p>
          <a:p>
            <a:pPr lvl="1"/>
            <a:r>
              <a:rPr lang="en-US" dirty="0"/>
              <a:t>Converts similarities between data points to joint probabilities</a:t>
            </a:r>
          </a:p>
          <a:p>
            <a:pPr lvl="1"/>
            <a:r>
              <a:rPr lang="en-US" dirty="0"/>
              <a:t>Minimizes </a:t>
            </a:r>
            <a:r>
              <a:rPr lang="en-US" b="1" dirty="0" err="1"/>
              <a:t>Kullback-Leibler</a:t>
            </a:r>
            <a:r>
              <a:rPr lang="en-US" b="1" dirty="0"/>
              <a:t> divergence</a:t>
            </a:r>
            <a:r>
              <a:rPr lang="en-US" dirty="0"/>
              <a:t> between joint probabilities of low-dimensional embedding and high-dimensional data</a:t>
            </a:r>
          </a:p>
          <a:p>
            <a:pPr lvl="1"/>
            <a:endParaRPr lang="en-US" dirty="0"/>
          </a:p>
          <a:p>
            <a:pPr marL="67468" indent="0">
              <a:buNone/>
            </a:pPr>
            <a:r>
              <a:rPr lang="en-US" dirty="0"/>
              <a:t>Non-convex cost function</a:t>
            </a:r>
          </a:p>
          <a:p>
            <a:pPr lvl="1"/>
            <a:r>
              <a:rPr lang="en-US" dirty="0"/>
              <a:t>Different initializations yield different results</a:t>
            </a:r>
          </a:p>
          <a:p>
            <a:pPr lvl="1"/>
            <a:r>
              <a:rPr lang="en-US" dirty="0"/>
              <a:t>Can be slow, may want to do PCA first!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C974-FDE1-4126-AF05-CF3FD8AB0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42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CD27-8CDD-4CD0-893C-3A495167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1D42-1377-4C2A-B926-CB02ADEB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20" y="1457748"/>
            <a:ext cx="9063341" cy="4793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numeric digit detection (MNIST), visualizations of 1</a:t>
            </a:r>
            <a:r>
              <a:rPr lang="en-US" baseline="30000" dirty="0"/>
              <a:t>st</a:t>
            </a:r>
            <a:r>
              <a:rPr lang="en-US" dirty="0"/>
              <a:t> 2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F8899-7964-46CF-87FA-76498CE3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64A0D-1FB5-41EB-9039-F19A2B445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A17DC-B97B-4155-99F3-B6154A74F848}"/>
              </a:ext>
            </a:extLst>
          </p:cNvPr>
          <p:cNvSpPr/>
          <p:nvPr/>
        </p:nvSpPr>
        <p:spPr>
          <a:xfrm>
            <a:off x="1682044" y="847357"/>
            <a:ext cx="7444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https://medium.com/analytics-vidhya/pca-vs-t-sne-17bcd882bf3d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F382A15-DEAC-4ACA-9F34-116D06CF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1" y="1897254"/>
            <a:ext cx="3997649" cy="29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2681D9-D2BB-4E96-A8AC-C54E96D26584}"/>
              </a:ext>
            </a:extLst>
          </p:cNvPr>
          <p:cNvSpPr/>
          <p:nvPr/>
        </p:nvSpPr>
        <p:spPr>
          <a:xfrm>
            <a:off x="3821289" y="2857500"/>
            <a:ext cx="50800" cy="1059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FD7DD29A-5C1C-4140-8225-94334491E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9" r="34067"/>
          <a:stretch/>
        </p:blipFill>
        <p:spPr bwMode="auto">
          <a:xfrm>
            <a:off x="5960534" y="1897254"/>
            <a:ext cx="3031067" cy="28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A50D0-0C27-4FB3-BF12-7AF55F25F63A}"/>
              </a:ext>
            </a:extLst>
          </p:cNvPr>
          <p:cNvSpPr txBox="1"/>
          <p:nvPr/>
        </p:nvSpPr>
        <p:spPr>
          <a:xfrm>
            <a:off x="3042356" y="21223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BBC49-AAF3-43E1-8F2C-C9C74CAB8AB1}"/>
              </a:ext>
            </a:extLst>
          </p:cNvPr>
          <p:cNvSpPr txBox="1"/>
          <p:nvPr/>
        </p:nvSpPr>
        <p:spPr>
          <a:xfrm>
            <a:off x="8286044" y="1997028"/>
            <a:ext cx="7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582200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CD24-77E2-4F40-9896-9DBFB7D8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CF5F-AB6A-465B-9211-C0EE66918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14AD9-F5B0-484C-AA5A-62C3D85D2DB5}"/>
              </a:ext>
            </a:extLst>
          </p:cNvPr>
          <p:cNvSpPr/>
          <p:nvPr/>
        </p:nvSpPr>
        <p:spPr>
          <a:xfrm>
            <a:off x="927241" y="1148591"/>
            <a:ext cx="720934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</a:rPr>
              <a:t> </a:t>
            </a:r>
            <a:r>
              <a:rPr lang="en-US" sz="1800" dirty="0" err="1">
                <a:latin typeface="Courier New" panose="02070309020205020404" pitchFamily="49" charset="0"/>
              </a:rPr>
              <a:t>sklearn.manifold</a:t>
            </a:r>
            <a:r>
              <a:rPr lang="en-US" sz="1800" dirty="0">
                <a:latin typeface="Courier New" panose="02070309020205020404" pitchFamily="49" charset="0"/>
              </a:rPr>
              <a:t> </a:t>
            </a:r>
            <a:r>
              <a:rPr lang="en-US" sz="18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</a:rPr>
              <a:t> TSNE</a:t>
            </a:r>
          </a:p>
          <a:p>
            <a:br>
              <a:rPr lang="en-US" sz="1800" dirty="0">
                <a:latin typeface="Courier New" panose="02070309020205020404" pitchFamily="49" charset="0"/>
              </a:rPr>
            </a:br>
            <a:r>
              <a:rPr lang="en-US" sz="1800" dirty="0" err="1">
                <a:latin typeface="Courier New" panose="02070309020205020404" pitchFamily="49" charset="0"/>
              </a:rPr>
              <a:t>X_embedded</a:t>
            </a:r>
            <a:r>
              <a:rPr lang="en-US" sz="1800" dirty="0">
                <a:latin typeface="Courier New" panose="02070309020205020404" pitchFamily="49" charset="0"/>
              </a:rPr>
              <a:t> = TSNE(</a:t>
            </a:r>
            <a:r>
              <a:rPr lang="en-US" sz="1800" dirty="0" err="1">
                <a:latin typeface="Courier New" panose="02070309020205020404" pitchFamily="49" charset="0"/>
              </a:rPr>
              <a:t>n_components</a:t>
            </a:r>
            <a:r>
              <a:rPr lang="en-US" sz="1800" dirty="0"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</a:rPr>
              <a:t>).</a:t>
            </a:r>
            <a:r>
              <a:rPr lang="en-US" sz="1800" dirty="0" err="1">
                <a:latin typeface="Courier New" panose="02070309020205020404" pitchFamily="49" charset="0"/>
              </a:rPr>
              <a:t>fit_transform</a:t>
            </a:r>
            <a:r>
              <a:rPr lang="en-US" sz="1800" dirty="0">
                <a:latin typeface="Courier New" panose="02070309020205020404" pitchFamily="49" charset="0"/>
              </a:rPr>
              <a:t>(X)</a:t>
            </a:r>
          </a:p>
          <a:p>
            <a:r>
              <a:rPr lang="en-US" sz="1800" dirty="0" err="1">
                <a:latin typeface="Courier New" panose="02070309020205020404" pitchFamily="49" charset="0"/>
              </a:rPr>
              <a:t>plt.scatter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X_embedded</a:t>
            </a:r>
            <a:r>
              <a:rPr lang="en-US" sz="1800" dirty="0">
                <a:latin typeface="Courier New" panose="02070309020205020404" pitchFamily="49" charset="0"/>
              </a:rPr>
              <a:t>[:,</a:t>
            </a:r>
            <a:r>
              <a:rPr lang="en-US" sz="18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sz="1800" dirty="0">
                <a:latin typeface="Courier New" panose="02070309020205020404" pitchFamily="49" charset="0"/>
              </a:rPr>
              <a:t>],</a:t>
            </a:r>
            <a:r>
              <a:rPr lang="en-US" sz="1800" dirty="0" err="1">
                <a:latin typeface="Courier New" panose="02070309020205020404" pitchFamily="49" charset="0"/>
              </a:rPr>
              <a:t>X_embedded</a:t>
            </a:r>
            <a:r>
              <a:rPr lang="en-US" sz="1800" dirty="0">
                <a:latin typeface="Courier New" panose="02070309020205020404" pitchFamily="49" charset="0"/>
              </a:rPr>
              <a:t>[:,</a:t>
            </a:r>
            <a:r>
              <a:rPr lang="en-US" sz="18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</a:rPr>
              <a:t>])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21028-4C02-4E69-8F75-B3B2ED47C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11" y="2391104"/>
            <a:ext cx="3263304" cy="2169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4AE2B-526D-4661-A8F7-6814A83C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5" y="2391105"/>
            <a:ext cx="3341130" cy="2227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7F1FD-FD1F-4DF8-96FC-C84E8B2A2C5E}"/>
              </a:ext>
            </a:extLst>
          </p:cNvPr>
          <p:cNvSpPr txBox="1"/>
          <p:nvPr/>
        </p:nvSpPr>
        <p:spPr>
          <a:xfrm>
            <a:off x="3180574" y="4560762"/>
            <a:ext cx="21277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run is different!</a:t>
            </a:r>
          </a:p>
        </p:txBody>
      </p:sp>
    </p:spTree>
    <p:extLst>
      <p:ext uri="{BB962C8B-B14F-4D97-AF65-F5344CB8AC3E}">
        <p14:creationId xmlns:p14="http://schemas.microsoft.com/office/powerpoint/2010/main" val="14991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1E36-6340-419E-9F9A-843930CC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0D36-2843-4E9C-BB33-325070BE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algorithm focuses on preserving neighbor relationships?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t-SNE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SVD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PIK</a:t>
            </a:r>
          </a:p>
          <a:p>
            <a:pPr marL="742937" lvl="1" indent="-457200">
              <a:buSzPct val="105000"/>
              <a:buFont typeface="+mj-lt"/>
              <a:buAutoNum type="alphaLcPeriod"/>
            </a:pPr>
            <a:r>
              <a:rPr lang="en-US" dirty="0"/>
              <a:t>PCA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960A5-040E-4886-8603-36AB71A5B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357DC-06DA-4F2D-963D-4B288CA8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835-DB7F-4345-8390-29B70F66AE64}"/>
              </a:ext>
            </a:extLst>
          </p:cNvPr>
          <p:cNvSpPr txBox="1"/>
          <p:nvPr/>
        </p:nvSpPr>
        <p:spPr>
          <a:xfrm>
            <a:off x="2512986" y="941720"/>
            <a:ext cx="508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https://canvas.upenn.edu/courses/1606906/quizzes/2688448</a:t>
            </a:r>
          </a:p>
        </p:txBody>
      </p:sp>
    </p:spTree>
    <p:extLst>
      <p:ext uri="{BB962C8B-B14F-4D97-AF65-F5344CB8AC3E}">
        <p14:creationId xmlns:p14="http://schemas.microsoft.com/office/powerpoint/2010/main" val="1072714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EDF5-D6BD-40C4-8958-A9448F9A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4FA5A-57B1-448F-A301-D08C1D70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7468" indent="0">
              <a:buNone/>
            </a:pPr>
            <a:r>
              <a:rPr lang="en-US" dirty="0"/>
              <a:t>Two main methods for reducing dimensionality</a:t>
            </a:r>
          </a:p>
          <a:p>
            <a:pPr lvl="1"/>
            <a:r>
              <a:rPr lang="en-US" dirty="0"/>
              <a:t>PCA – assumes linearity, sensitive to scaling, but broadly effective</a:t>
            </a:r>
          </a:p>
          <a:p>
            <a:pPr lvl="1"/>
            <a:r>
              <a:rPr lang="en-US" dirty="0"/>
              <a:t>t-SNE – helpful in visualizing highly dimensional data, doesn’t scale as well</a:t>
            </a:r>
          </a:p>
          <a:p>
            <a:pPr lvl="1"/>
            <a:endParaRPr lang="en-US" dirty="0"/>
          </a:p>
          <a:p>
            <a:pPr marL="67468" indent="0">
              <a:buNone/>
            </a:pPr>
            <a:r>
              <a:rPr lang="en-US" dirty="0"/>
              <a:t>Generally these are used as an intermediate step towards some broader task, whether visualizing + understanding data or doing supervised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CE7B-A2A8-48FB-A6B7-B4FFEB4F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1BC5EF-03BB-A040-9334-4208FF5B5108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5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6" name="Picture 5" descr="Screen Shot 2017-02-06 at 3.57.4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"/>
          <a:stretch/>
        </p:blipFill>
        <p:spPr>
          <a:xfrm>
            <a:off x="1738617" y="1615636"/>
            <a:ext cx="2087837" cy="1879600"/>
          </a:xfrm>
          <a:prstGeom prst="rect">
            <a:avLst/>
          </a:prstGeom>
        </p:spPr>
      </p:pic>
      <p:pic>
        <p:nvPicPr>
          <p:cNvPr id="1026" name="Picture 2" descr="The most insightful George Orwell quotes from 1984, Animal Farm and more -  Pan Macmillan">
            <a:extLst>
              <a:ext uri="{FF2B5EF4-FFF2-40B4-BE49-F238E27FC236}">
                <a16:creationId xmlns:a16="http://schemas.microsoft.com/office/drawing/2014/main" id="{229C8A4E-6836-462A-9D63-52F79CAC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4A3"/>
              </a:clrFrom>
              <a:clrTo>
                <a:srgbClr val="FCF4A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75" y="1408365"/>
            <a:ext cx="4487333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897E13-4E5E-490C-957F-70CFFEC707FD}"/>
              </a:ext>
            </a:extLst>
          </p:cNvPr>
          <p:cNvSpPr txBox="1"/>
          <p:nvPr/>
        </p:nvSpPr>
        <p:spPr>
          <a:xfrm rot="16200000">
            <a:off x="6875128" y="2483880"/>
            <a:ext cx="4050916" cy="21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78" dirty="0"/>
              <a:t>https://www.panmacmillan.com/blogs/literary/george-orwell-quotes-1984-animal-farm</a:t>
            </a:r>
          </a:p>
        </p:txBody>
      </p:sp>
    </p:spTree>
    <p:extLst>
      <p:ext uri="{BB962C8B-B14F-4D97-AF65-F5344CB8AC3E}">
        <p14:creationId xmlns:p14="http://schemas.microsoft.com/office/powerpoint/2010/main" val="286804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OKCupid</a:t>
            </a:r>
            <a:r>
              <a:rPr lang="en-US" dirty="0"/>
              <a:t> Data Publicly Released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658" y="1721903"/>
            <a:ext cx="8093133" cy="3206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May 8, 2016: Danish researchers </a:t>
            </a:r>
            <a:r>
              <a:rPr lang="en-US" dirty="0">
                <a:hlinkClick r:id="rId3"/>
              </a:rPr>
              <a:t>publicly released</a:t>
            </a:r>
            <a:r>
              <a:rPr lang="en-US" dirty="0"/>
              <a:t> a dataset of ~70,000 </a:t>
            </a:r>
            <a:r>
              <a:rPr lang="en-US" dirty="0" err="1"/>
              <a:t>OKcupid</a:t>
            </a:r>
            <a:r>
              <a:rPr lang="en-US" dirty="0"/>
              <a:t> users</a:t>
            </a:r>
          </a:p>
          <a:p>
            <a:pPr lvl="1"/>
            <a:r>
              <a:rPr lang="en-US" dirty="0"/>
              <a:t>usernames, age, gender, location, what kind of relationship they’re interested in</a:t>
            </a:r>
          </a:p>
          <a:p>
            <a:pPr lvl="1"/>
            <a:r>
              <a:rPr lang="en-US" dirty="0"/>
              <a:t>personality traits, answers to 1000s of profiling questions</a:t>
            </a:r>
          </a:p>
          <a:p>
            <a:pPr marL="0" indent="0">
              <a:buNone/>
            </a:pPr>
            <a:r>
              <a:rPr lang="en-US" dirty="0"/>
              <a:t>Did they attempt to anonymize?</a:t>
            </a:r>
          </a:p>
          <a:p>
            <a:pPr lvl="1"/>
            <a:r>
              <a:rPr lang="en-US"/>
              <a:t>Researchers</a:t>
            </a:r>
            <a:r>
              <a:rPr lang="en-US" dirty="0"/>
              <a:t>’ response:  “</a:t>
            </a:r>
            <a:r>
              <a:rPr lang="mr-IN" dirty="0"/>
              <a:t>…</a:t>
            </a:r>
            <a:r>
              <a:rPr lang="en-US" dirty="0"/>
              <a:t> all the data found in the dataset are or were already publicly available, so releasing this dataset merely presents it in a more useful form.”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713149" y="1100563"/>
            <a:ext cx="315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WIRED, Michael Zimmer 5/14/16</a:t>
            </a:r>
          </a:p>
        </p:txBody>
      </p:sp>
    </p:spTree>
    <p:extLst>
      <p:ext uri="{BB962C8B-B14F-4D97-AF65-F5344CB8AC3E}">
        <p14:creationId xmlns:p14="http://schemas.microsoft.com/office/powerpoint/2010/main" val="22982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the </a:t>
            </a:r>
            <a:r>
              <a:rPr lang="en-US" dirty="0" err="1"/>
              <a:t>OKCupid</a:t>
            </a:r>
            <a:r>
              <a:rPr lang="en-US" dirty="0"/>
              <a:t> Data “Public”?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Data acquired by screen scraping – methodology not fully explained</a:t>
            </a:r>
          </a:p>
          <a:p>
            <a:pPr marL="285747" lvl="1" indent="0">
              <a:buNone/>
            </a:pPr>
            <a:r>
              <a:rPr lang="en-US" dirty="0"/>
              <a:t>	Likely from an </a:t>
            </a:r>
            <a:r>
              <a:rPr lang="en-US" dirty="0" err="1"/>
              <a:t>OkCupid</a:t>
            </a:r>
            <a:r>
              <a:rPr lang="en-US" dirty="0"/>
              <a:t> profile researchers created!</a:t>
            </a:r>
          </a:p>
          <a:p>
            <a:pPr marL="0" indent="0">
              <a:buNone/>
            </a:pPr>
            <a:r>
              <a:rPr lang="en-US" dirty="0" err="1"/>
              <a:t>OkCupid</a:t>
            </a:r>
            <a:r>
              <a:rPr lang="en-US" dirty="0"/>
              <a:t> users may restrict the visibility of their profiles to </a:t>
            </a:r>
            <a:r>
              <a:rPr lang="en-US" i="1" dirty="0"/>
              <a:t>logged-in users only</a:t>
            </a:r>
          </a:p>
          <a:p>
            <a:pPr marL="285747" lvl="1" indent="0">
              <a:buNone/>
            </a:pPr>
            <a:r>
              <a:rPr lang="en-US" dirty="0"/>
              <a:t>Likely that the researchers collected—and released—profiles that were intended to </a:t>
            </a:r>
            <a:r>
              <a:rPr lang="en-US" i="1" dirty="0"/>
              <a:t>not</a:t>
            </a:r>
            <a:r>
              <a:rPr lang="en-US" dirty="0"/>
              <a:t> be publicly viewable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125" y="5884333"/>
            <a:ext cx="5903736" cy="336903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6361" y="5868459"/>
            <a:ext cx="460376" cy="338667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defRPr sz="889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0799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101599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523985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2031980" algn="l" rtl="0" eaLnBrk="0" fontAlgn="base" hangingPunct="0">
              <a:spcBef>
                <a:spcPct val="0"/>
              </a:spcBef>
              <a:spcAft>
                <a:spcPct val="0"/>
              </a:spcAft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539975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3047970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555964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4063959" algn="l" defTabSz="1015990" rtl="0" eaLnBrk="1" latinLnBrk="0" hangingPunct="1">
              <a:defRPr sz="2222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5D931A1-A42B-F94C-ADA3-91D74B0ACBA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47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nn">
  <a:themeElements>
    <a:clrScheme name="Penn">
      <a:dk1>
        <a:srgbClr val="0B4183"/>
      </a:dk1>
      <a:lt1>
        <a:sysClr val="window" lastClr="FFFFFF"/>
      </a:lt1>
      <a:dk2>
        <a:srgbClr val="212121"/>
      </a:dk2>
      <a:lt2>
        <a:srgbClr val="CDD0D1"/>
      </a:lt2>
      <a:accent1>
        <a:srgbClr val="A93023"/>
      </a:accent1>
      <a:accent2>
        <a:srgbClr val="7F7F7F"/>
      </a:accent2>
      <a:accent3>
        <a:srgbClr val="1186C3"/>
      </a:accent3>
      <a:accent4>
        <a:srgbClr val="702017"/>
      </a:accent4>
      <a:accent5>
        <a:srgbClr val="B4D3F8"/>
      </a:accent5>
      <a:accent6>
        <a:srgbClr val="1186C3"/>
      </a:accent6>
      <a:hlink>
        <a:srgbClr val="3085ED"/>
      </a:hlink>
      <a:folHlink>
        <a:srgbClr val="0070C0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Slide" id="{4F434F8D-F868-9242-AC3A-201D64C651F0}" vid="{96E9793C-346A-7742-A344-97DB0A3B505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 Visualization</Template>
  <TotalTime>36657</TotalTime>
  <Words>4394</Words>
  <Application>Microsoft Office PowerPoint</Application>
  <PresentationFormat>Custom</PresentationFormat>
  <Paragraphs>676</Paragraphs>
  <Slides>64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Cambria Math</vt:lpstr>
      <vt:lpstr>Consolas</vt:lpstr>
      <vt:lpstr>Constantia</vt:lpstr>
      <vt:lpstr>Corbel</vt:lpstr>
      <vt:lpstr>Courier New</vt:lpstr>
      <vt:lpstr>Franklin Gothic Demi</vt:lpstr>
      <vt:lpstr>Helvetica</vt:lpstr>
      <vt:lpstr>Tahoma</vt:lpstr>
      <vt:lpstr>Times New Roman</vt:lpstr>
      <vt:lpstr>Wingdings</vt:lpstr>
      <vt:lpstr>Penn</vt:lpstr>
      <vt:lpstr>Data Ethics, Concluded</vt:lpstr>
      <vt:lpstr>Ethical Principles around Data</vt:lpstr>
      <vt:lpstr>Facebook’s Mood Manipulation Experiment</vt:lpstr>
      <vt:lpstr>Data Science and Informed Consent</vt:lpstr>
      <vt:lpstr>Intellectual Property</vt:lpstr>
      <vt:lpstr>  </vt:lpstr>
      <vt:lpstr>Privacy</vt:lpstr>
      <vt:lpstr>OKCupid Data Publicly Released</vt:lpstr>
      <vt:lpstr>Was the OKCupid Data “Public”?</vt:lpstr>
      <vt:lpstr>Privacy is not Simple</vt:lpstr>
      <vt:lpstr>Another Example: License Plate Readers</vt:lpstr>
      <vt:lpstr>Can We Make Data Private? Correlating “De-identified” Data</vt:lpstr>
      <vt:lpstr>Differential Privacy</vt:lpstr>
      <vt:lpstr>Ethics Surrounding Algorithms (i.e., around Machine Learning)</vt:lpstr>
      <vt:lpstr>Algorithms are not neutral</vt:lpstr>
      <vt:lpstr>PowerPoint Presentation</vt:lpstr>
      <vt:lpstr>Fairness</vt:lpstr>
      <vt:lpstr>PowerPoint Presentation</vt:lpstr>
      <vt:lpstr>Brief Review</vt:lpstr>
      <vt:lpstr>Ethics summary</vt:lpstr>
      <vt:lpstr>Machine Learning Intro and Unsupervised Learning Overview</vt:lpstr>
      <vt:lpstr>Data Is Hopefully Not Random!</vt:lpstr>
      <vt:lpstr>Machine Learning Basics</vt:lpstr>
      <vt:lpstr>Two Flavors of Machine Learning</vt:lpstr>
      <vt:lpstr>A Workflow for ML: Unsupervised  Supervised Learning</vt:lpstr>
      <vt:lpstr>Recall the Inputs to ML Problems</vt:lpstr>
      <vt:lpstr>Sparsity</vt:lpstr>
      <vt:lpstr>Conceptual Storage of a Normal Matrix vs a Sparse Matrix</vt:lpstr>
      <vt:lpstr>Brief Review</vt:lpstr>
      <vt:lpstr>This Module: Finding Structure in Our Matrix</vt:lpstr>
      <vt:lpstr>Principal Components Analysis</vt:lpstr>
      <vt:lpstr>Unsupervised Machine Learning</vt:lpstr>
      <vt:lpstr>What Is Principal Component Analysis?</vt:lpstr>
      <vt:lpstr>The Intuition</vt:lpstr>
      <vt:lpstr>How Do We Formalize This?</vt:lpstr>
      <vt:lpstr>The Covariance Matrix</vt:lpstr>
      <vt:lpstr>From Covariance Matrix, Computing the Principal Components</vt:lpstr>
      <vt:lpstr>PCA, Visualized</vt:lpstr>
      <vt:lpstr>PCA Projection</vt:lpstr>
      <vt:lpstr>Observations</vt:lpstr>
      <vt:lpstr>Brief Review</vt:lpstr>
      <vt:lpstr>PCA Recap</vt:lpstr>
      <vt:lpstr>Formalizing PCA</vt:lpstr>
      <vt:lpstr>Applying PCA</vt:lpstr>
      <vt:lpstr>A PCA Example</vt:lpstr>
      <vt:lpstr>Glass Data in a DataFrame</vt:lpstr>
      <vt:lpstr>Best Practice: Scaling and Centering</vt:lpstr>
      <vt:lpstr>PCA in SciKit-Learn</vt:lpstr>
      <vt:lpstr>Computing PCA via Singular Value Decomposition</vt:lpstr>
      <vt:lpstr>Principal Components vs Variance (Showing with 9 possible components)</vt:lpstr>
      <vt:lpstr>PCA Often Feeds into Supervised Machine Learning</vt:lpstr>
      <vt:lpstr>Brief Review</vt:lpstr>
      <vt:lpstr>PCA So Far</vt:lpstr>
      <vt:lpstr>Scaling PCA to Big Data</vt:lpstr>
      <vt:lpstr>Loading Big Data into Spark</vt:lpstr>
      <vt:lpstr>PCA for Big Data: Converting to a Matrix &amp; PCA</vt:lpstr>
      <vt:lpstr>Brief Review</vt:lpstr>
      <vt:lpstr>Summary: Principal Component Analysis</vt:lpstr>
      <vt:lpstr>Dimensionality Reduction for Visualization</vt:lpstr>
      <vt:lpstr>A Common Alternative for Visualization: t-SNE t-Distributed Stochastic Neighbor Embedding</vt:lpstr>
      <vt:lpstr>t-SNE vs PCA</vt:lpstr>
      <vt:lpstr>t-SNE in Python</vt:lpstr>
      <vt:lpstr>Brief Review</vt:lpstr>
      <vt:lpstr>Dimensionality Reduction Wrap-up</vt:lpstr>
    </vt:vector>
  </TitlesOfParts>
  <Manager>Peter Druschel</Manager>
  <Company/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Data</dc:title>
  <dc:subject>Scalable and Cloud Computing</dc:subject>
  <dc:creator>Zachary Ives</dc:creator>
  <cp:keywords>NETS 212</cp:keywords>
  <dc:description>http://www.cis.upenn.edu/~nets212/</dc:description>
  <cp:lastModifiedBy>Ives, Zachary</cp:lastModifiedBy>
  <cp:revision>372</cp:revision>
  <cp:lastPrinted>2017-01-23T16:50:21Z</cp:lastPrinted>
  <dcterms:created xsi:type="dcterms:W3CDTF">2017-01-03T15:51:00Z</dcterms:created>
  <dcterms:modified xsi:type="dcterms:W3CDTF">2021-10-25T21:29:16Z</dcterms:modified>
  <cp:category>Lecture</cp:category>
</cp:coreProperties>
</file>